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31"/>
  </p:notesMasterIdLst>
  <p:sldIdLst>
    <p:sldId id="256" r:id="rId2"/>
    <p:sldId id="303" r:id="rId3"/>
    <p:sldId id="257" r:id="rId4"/>
    <p:sldId id="715" r:id="rId5"/>
    <p:sldId id="697" r:id="rId6"/>
    <p:sldId id="720" r:id="rId7"/>
    <p:sldId id="721" r:id="rId8"/>
    <p:sldId id="724" r:id="rId9"/>
    <p:sldId id="716" r:id="rId10"/>
    <p:sldId id="657" r:id="rId11"/>
    <p:sldId id="713" r:id="rId12"/>
    <p:sldId id="711" r:id="rId13"/>
    <p:sldId id="717" r:id="rId14"/>
    <p:sldId id="692" r:id="rId15"/>
    <p:sldId id="673" r:id="rId16"/>
    <p:sldId id="672" r:id="rId17"/>
    <p:sldId id="674" r:id="rId18"/>
    <p:sldId id="714" r:id="rId19"/>
    <p:sldId id="663" r:id="rId20"/>
    <p:sldId id="678" r:id="rId21"/>
    <p:sldId id="691" r:id="rId22"/>
    <p:sldId id="677" r:id="rId23"/>
    <p:sldId id="718" r:id="rId24"/>
    <p:sldId id="719" r:id="rId25"/>
    <p:sldId id="725" r:id="rId26"/>
    <p:sldId id="722" r:id="rId27"/>
    <p:sldId id="726" r:id="rId28"/>
    <p:sldId id="723" r:id="rId29"/>
    <p:sldId id="300"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B5ADB36-74BC-95BF-FDE3-9C7BB78248CB}" name="Huber, Peter H" initials="HPH" userId="S::Peter.H.Huber@hud.gov::f47dd5ea-f5ae-4fbf-842e-508ab9c92b88" providerId="AD"/>
  <p188:author id="{D458EFA3-F36E-B43A-EDE0-FCFA15482D05}" name="Huber, Peter H" initials="HH" userId="S::peter.h.huber@hud.gov::f47dd5ea-f5ae-4fbf-842e-508ab9c92b88" providerId="AD"/>
  <p188:author id="{9E8E98C6-5F2A-3F8E-22E8-288C67BBE047}" name="Owusu, Henrietta R" initials="OR" userId="S::henrietta.owusu@hud.gov::7fc325f0-05cf-44b8-ba28-aeac47e3e365" providerId="AD"/>
  <p188:author id="{1813E7C9-75ED-E54A-FF90-23E1BE86B656}" name="Frazier, Danielle" initials="FD" userId="S::danielle.frazier@hud.gov::e7b57a38-6041-492e-a212-04c82965127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watson2163" initials="vw" lastIdx="1" clrIdx="0">
    <p:extLst>
      <p:ext uri="{19B8F6BF-5375-455C-9EA6-DF929625EA0E}">
        <p15:presenceInfo xmlns:p15="http://schemas.microsoft.com/office/powerpoint/2012/main" userId="watson2163" providerId="None"/>
      </p:ext>
    </p:extLst>
  </p:cmAuthor>
  <p:cmAuthor id="2" name="Marcy A. Esbjerg" initials="MAE" lastIdx="2" clrIdx="1">
    <p:extLst>
      <p:ext uri="{19B8F6BF-5375-455C-9EA6-DF929625EA0E}">
        <p15:presenceInfo xmlns:p15="http://schemas.microsoft.com/office/powerpoint/2012/main" userId="S::mesbjerg@pascocountyfl.net::30b77749-5bb3-4c5e-b10a-d2531573bad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2235BA-7782-4D53-855E-C7B3EE46988A}" v="21" dt="2024-06-11T12:50:49.8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41" autoAdjust="0"/>
    <p:restoredTop sz="93252" autoAdjust="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8/10/relationships/authors" Targe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ber, Peter H" userId="S::peter.h.huber@hud.gov::f47dd5ea-f5ae-4fbf-842e-508ab9c92b88" providerId="AD" clId="Web-{C50F6C8C-CDC4-3934-2010-E992BB355DC4}"/>
    <pc:docChg chg="mod">
      <pc:chgData name="Huber, Peter H" userId="S::peter.h.huber@hud.gov::f47dd5ea-f5ae-4fbf-842e-508ab9c92b88" providerId="AD" clId="Web-{C50F6C8C-CDC4-3934-2010-E992BB355DC4}" dt="2024-06-06T20:34:13.523" v="1"/>
      <pc:docMkLst>
        <pc:docMk/>
      </pc:docMkLst>
      <pc:sldChg chg="modCm">
        <pc:chgData name="Huber, Peter H" userId="S::peter.h.huber@hud.gov::f47dd5ea-f5ae-4fbf-842e-508ab9c92b88" providerId="AD" clId="Web-{C50F6C8C-CDC4-3934-2010-E992BB355DC4}" dt="2024-06-06T20:34:13.523" v="1"/>
        <pc:sldMkLst>
          <pc:docMk/>
          <pc:sldMk cId="2867406243" sldId="713"/>
        </pc:sldMkLst>
        <pc:extLst>
          <p:ext xmlns:p="http://schemas.openxmlformats.org/presentationml/2006/main" uri="{D6D511B9-2390-475A-947B-AFAB55BFBCF1}">
            <pc226:cmChg xmlns:pc226="http://schemas.microsoft.com/office/powerpoint/2022/06/main/command" chg="">
              <pc226:chgData name="Huber, Peter H" userId="S::peter.h.huber@hud.gov::f47dd5ea-f5ae-4fbf-842e-508ab9c92b88" providerId="AD" clId="Web-{C50F6C8C-CDC4-3934-2010-E992BB355DC4}" dt="2024-06-06T20:34:13.523" v="1"/>
              <pc2:cmMkLst xmlns:pc2="http://schemas.microsoft.com/office/powerpoint/2019/9/main/command">
                <pc:docMk/>
                <pc:sldMk cId="2867406243" sldId="713"/>
                <pc2:cmMk id="{83B9CBC0-D9B9-46EB-BEF5-3398B4CC5156}"/>
              </pc2:cmMkLst>
              <pc226:cmRplyChg chg="mod modRxn">
                <pc226:chgData name="Huber, Peter H" userId="S::peter.h.huber@hud.gov::f47dd5ea-f5ae-4fbf-842e-508ab9c92b88" providerId="AD" clId="Web-{C50F6C8C-CDC4-3934-2010-E992BB355DC4}" dt="2024-06-06T20:34:13.523" v="1"/>
                <pc2:cmRplyMkLst xmlns:pc2="http://schemas.microsoft.com/office/powerpoint/2019/9/main/command">
                  <pc:docMk/>
                  <pc:sldMk cId="2867406243" sldId="713"/>
                  <pc2:cmMk id="{83B9CBC0-D9B9-46EB-BEF5-3398B4CC5156}"/>
                  <pc2:cmRplyMk id="{CB0492A6-73AB-4B6D-A67E-867569E6DEDF}"/>
                </pc2:cmRplyMkLst>
              </pc226:cmRplyChg>
            </pc226:cmChg>
          </p:ext>
        </pc:extLst>
      </pc:sldChg>
    </pc:docChg>
  </pc:docChgLst>
  <pc:docChgLst>
    <pc:chgData name="Owusu, Henrietta R" userId="S::henrietta.owusu@hud.gov::7fc325f0-05cf-44b8-ba28-aeac47e3e365" providerId="AD" clId="Web-{38D8DED1-3ADA-D66E-5C14-00198F850F85}"/>
    <pc:docChg chg="modSld">
      <pc:chgData name="Owusu, Henrietta R" userId="S::henrietta.owusu@hud.gov::7fc325f0-05cf-44b8-ba28-aeac47e3e365" providerId="AD" clId="Web-{38D8DED1-3ADA-D66E-5C14-00198F850F85}" dt="2024-06-07T11:47:54.323" v="111"/>
      <pc:docMkLst>
        <pc:docMk/>
      </pc:docMkLst>
      <pc:sldChg chg="modSp modCm">
        <pc:chgData name="Owusu, Henrietta R" userId="S::henrietta.owusu@hud.gov::7fc325f0-05cf-44b8-ba28-aeac47e3e365" providerId="AD" clId="Web-{38D8DED1-3ADA-D66E-5C14-00198F850F85}" dt="2024-06-07T11:47:54.323" v="111"/>
        <pc:sldMkLst>
          <pc:docMk/>
          <pc:sldMk cId="1617079098" sldId="711"/>
        </pc:sldMkLst>
        <pc:spChg chg="mod">
          <ac:chgData name="Owusu, Henrietta R" userId="S::henrietta.owusu@hud.gov::7fc325f0-05cf-44b8-ba28-aeac47e3e365" providerId="AD" clId="Web-{38D8DED1-3ADA-D66E-5C14-00198F850F85}" dt="2024-06-07T11:47:41.511" v="110" actId="1076"/>
          <ac:spMkLst>
            <pc:docMk/>
            <pc:sldMk cId="1617079098" sldId="711"/>
            <ac:spMk id="2" creationId="{EC3DF4B4-155D-98F4-CA83-FB07DAD92629}"/>
          </ac:spMkLst>
        </pc:spChg>
        <pc:extLst>
          <p:ext xmlns:p="http://schemas.openxmlformats.org/presentationml/2006/main" uri="{D6D511B9-2390-475A-947B-AFAB55BFBCF1}">
            <pc226:cmChg xmlns:pc226="http://schemas.microsoft.com/office/powerpoint/2022/06/main/command" chg="">
              <pc226:chgData name="Owusu, Henrietta R" userId="S::henrietta.owusu@hud.gov::7fc325f0-05cf-44b8-ba28-aeac47e3e365" providerId="AD" clId="Web-{38D8DED1-3ADA-D66E-5C14-00198F850F85}" dt="2024-06-07T11:47:54.323" v="111"/>
              <pc2:cmMkLst xmlns:pc2="http://schemas.microsoft.com/office/powerpoint/2019/9/main/command">
                <pc:docMk/>
                <pc:sldMk cId="1617079098" sldId="711"/>
                <pc2:cmMk id="{758233D2-0B26-400A-9DF4-7769B4DB1C33}"/>
              </pc2:cmMkLst>
              <pc226:cmRplyChg chg="add">
                <pc226:chgData name="Owusu, Henrietta R" userId="S::henrietta.owusu@hud.gov::7fc325f0-05cf-44b8-ba28-aeac47e3e365" providerId="AD" clId="Web-{38D8DED1-3ADA-D66E-5C14-00198F850F85}" dt="2024-06-07T11:47:54.323" v="111"/>
                <pc2:cmRplyMkLst xmlns:pc2="http://schemas.microsoft.com/office/powerpoint/2019/9/main/command">
                  <pc:docMk/>
                  <pc:sldMk cId="1617079098" sldId="711"/>
                  <pc2:cmMk id="{758233D2-0B26-400A-9DF4-7769B4DB1C33}"/>
                  <pc2:cmRplyMk id="{483B9335-FA73-4A2E-9434-93D7EA02E827}"/>
                </pc2:cmRplyMkLst>
              </pc226:cmRplyChg>
            </pc226:cmChg>
          </p:ext>
        </pc:extLst>
      </pc:sldChg>
    </pc:docChg>
  </pc:docChgLst>
  <pc:docChgLst>
    <pc:chgData name="Frazier, Danielle" userId="S::danielle.frazier@hud.gov::e7b57a38-6041-492e-a212-04c829651279" providerId="AD" clId="Web-{EAE310FF-1AE8-E509-EA1C-26E353652A93}"/>
    <pc:docChg chg="modSld">
      <pc:chgData name="Frazier, Danielle" userId="S::danielle.frazier@hud.gov::e7b57a38-6041-492e-a212-04c829651279" providerId="AD" clId="Web-{EAE310FF-1AE8-E509-EA1C-26E353652A93}" dt="2024-06-06T20:39:21.939" v="189" actId="20577"/>
      <pc:docMkLst>
        <pc:docMk/>
      </pc:docMkLst>
      <pc:sldChg chg="modSp modCm">
        <pc:chgData name="Frazier, Danielle" userId="S::danielle.frazier@hud.gov::e7b57a38-6041-492e-a212-04c829651279" providerId="AD" clId="Web-{EAE310FF-1AE8-E509-EA1C-26E353652A93}" dt="2024-06-06T20:39:21.939" v="189" actId="20577"/>
        <pc:sldMkLst>
          <pc:docMk/>
          <pc:sldMk cId="1811870983" sldId="678"/>
        </pc:sldMkLst>
        <pc:spChg chg="mod">
          <ac:chgData name="Frazier, Danielle" userId="S::danielle.frazier@hud.gov::e7b57a38-6041-492e-a212-04c829651279" providerId="AD" clId="Web-{EAE310FF-1AE8-E509-EA1C-26E353652A93}" dt="2024-06-06T20:39:21.939" v="189" actId="20577"/>
          <ac:spMkLst>
            <pc:docMk/>
            <pc:sldMk cId="1811870983" sldId="678"/>
            <ac:spMk id="3" creationId="{B95C6943-7C8B-491B-B7D5-FDE057226B06}"/>
          </ac:spMkLst>
        </pc:spChg>
        <pc:extLst>
          <p:ext xmlns:p="http://schemas.openxmlformats.org/presentationml/2006/main" uri="{D6D511B9-2390-475A-947B-AFAB55BFBCF1}">
            <pc226:cmChg xmlns:pc226="http://schemas.microsoft.com/office/powerpoint/2022/06/main/command" chg="mod">
              <pc226:chgData name="Frazier, Danielle" userId="S::danielle.frazier@hud.gov::e7b57a38-6041-492e-a212-04c829651279" providerId="AD" clId="Web-{EAE310FF-1AE8-E509-EA1C-26E353652A93}" dt="2024-06-06T20:38:45.939" v="188" actId="20577"/>
              <pc2:cmMkLst xmlns:pc2="http://schemas.microsoft.com/office/powerpoint/2019/9/main/command">
                <pc:docMk/>
                <pc:sldMk cId="1811870983" sldId="678"/>
                <pc2:cmMk id="{F8471131-A178-4379-BF79-83A5F7159A48}"/>
              </pc2:cmMkLst>
            </pc226:cmChg>
          </p:ext>
        </pc:extLst>
      </pc:sldChg>
    </pc:docChg>
  </pc:docChgLst>
  <pc:docChgLst>
    <pc:chgData name="Huber, Peter H" userId="f47dd5ea-f5ae-4fbf-842e-508ab9c92b88" providerId="ADAL" clId="{FE2235BA-7782-4D53-855E-C7B3EE46988A}"/>
    <pc:docChg chg="undo custSel addSld delSld modSld sldOrd modMainMaster">
      <pc:chgData name="Huber, Peter H" userId="f47dd5ea-f5ae-4fbf-842e-508ab9c92b88" providerId="ADAL" clId="{FE2235BA-7782-4D53-855E-C7B3EE46988A}" dt="2024-06-11T12:53:57.222" v="3080" actId="6549"/>
      <pc:docMkLst>
        <pc:docMk/>
      </pc:docMkLst>
      <pc:sldChg chg="modSp mod setBg">
        <pc:chgData name="Huber, Peter H" userId="f47dd5ea-f5ae-4fbf-842e-508ab9c92b88" providerId="ADAL" clId="{FE2235BA-7782-4D53-855E-C7B3EE46988A}" dt="2024-06-06T16:39:11.210" v="200" actId="403"/>
        <pc:sldMkLst>
          <pc:docMk/>
          <pc:sldMk cId="2583240209" sldId="256"/>
        </pc:sldMkLst>
        <pc:spChg chg="mod">
          <ac:chgData name="Huber, Peter H" userId="f47dd5ea-f5ae-4fbf-842e-508ab9c92b88" providerId="ADAL" clId="{FE2235BA-7782-4D53-855E-C7B3EE46988A}" dt="2024-06-06T16:39:11.210" v="200" actId="403"/>
          <ac:spMkLst>
            <pc:docMk/>
            <pc:sldMk cId="2583240209" sldId="256"/>
            <ac:spMk id="9" creationId="{39B384AB-6266-96A5-BC47-A5828D3C27EC}"/>
          </ac:spMkLst>
        </pc:spChg>
      </pc:sldChg>
      <pc:sldChg chg="modSp mod setBg">
        <pc:chgData name="Huber, Peter H" userId="f47dd5ea-f5ae-4fbf-842e-508ab9c92b88" providerId="ADAL" clId="{FE2235BA-7782-4D53-855E-C7B3EE46988A}" dt="2024-06-06T16:39:47.280" v="201" actId="403"/>
        <pc:sldMkLst>
          <pc:docMk/>
          <pc:sldMk cId="2856777696" sldId="257"/>
        </pc:sldMkLst>
        <pc:spChg chg="mod">
          <ac:chgData name="Huber, Peter H" userId="f47dd5ea-f5ae-4fbf-842e-508ab9c92b88" providerId="ADAL" clId="{FE2235BA-7782-4D53-855E-C7B3EE46988A}" dt="2024-06-06T16:39:47.280" v="201" actId="403"/>
          <ac:spMkLst>
            <pc:docMk/>
            <pc:sldMk cId="2856777696" sldId="257"/>
            <ac:spMk id="3" creationId="{201463F8-3E62-445B-B19A-1AB8BF57D918}"/>
          </ac:spMkLst>
        </pc:spChg>
      </pc:sldChg>
      <pc:sldChg chg="del setBg">
        <pc:chgData name="Huber, Peter H" userId="f47dd5ea-f5ae-4fbf-842e-508ab9c92b88" providerId="ADAL" clId="{FE2235BA-7782-4D53-855E-C7B3EE46988A}" dt="2024-06-06T16:44:34.939" v="238" actId="47"/>
        <pc:sldMkLst>
          <pc:docMk/>
          <pc:sldMk cId="2938734048" sldId="259"/>
        </pc:sldMkLst>
      </pc:sldChg>
      <pc:sldChg chg="modSp mod">
        <pc:chgData name="Huber, Peter H" userId="f47dd5ea-f5ae-4fbf-842e-508ab9c92b88" providerId="ADAL" clId="{FE2235BA-7782-4D53-855E-C7B3EE46988A}" dt="2024-06-06T18:55:19.560" v="751" actId="404"/>
        <pc:sldMkLst>
          <pc:docMk/>
          <pc:sldMk cId="1095414710" sldId="300"/>
        </pc:sldMkLst>
        <pc:spChg chg="mod">
          <ac:chgData name="Huber, Peter H" userId="f47dd5ea-f5ae-4fbf-842e-508ab9c92b88" providerId="ADAL" clId="{FE2235BA-7782-4D53-855E-C7B3EE46988A}" dt="2024-06-06T18:55:19.560" v="751" actId="404"/>
          <ac:spMkLst>
            <pc:docMk/>
            <pc:sldMk cId="1095414710" sldId="300"/>
            <ac:spMk id="2" creationId="{50FD7B41-E1F5-459C-A249-BB8922499BB7}"/>
          </ac:spMkLst>
        </pc:spChg>
      </pc:sldChg>
      <pc:sldChg chg="modSp mod ord">
        <pc:chgData name="Huber, Peter H" userId="f47dd5ea-f5ae-4fbf-842e-508ab9c92b88" providerId="ADAL" clId="{FE2235BA-7782-4D53-855E-C7B3EE46988A}" dt="2024-06-11T12:19:21.261" v="3002" actId="20577"/>
        <pc:sldMkLst>
          <pc:docMk/>
          <pc:sldMk cId="1182636607" sldId="303"/>
        </pc:sldMkLst>
        <pc:spChg chg="mod">
          <ac:chgData name="Huber, Peter H" userId="f47dd5ea-f5ae-4fbf-842e-508ab9c92b88" providerId="ADAL" clId="{FE2235BA-7782-4D53-855E-C7B3EE46988A}" dt="2024-06-06T16:30:30.848" v="130" actId="403"/>
          <ac:spMkLst>
            <pc:docMk/>
            <pc:sldMk cId="1182636607" sldId="303"/>
            <ac:spMk id="2" creationId="{7F1BDA5E-0DCA-40CA-A23E-CD7D27171361}"/>
          </ac:spMkLst>
        </pc:spChg>
        <pc:spChg chg="mod">
          <ac:chgData name="Huber, Peter H" userId="f47dd5ea-f5ae-4fbf-842e-508ab9c92b88" providerId="ADAL" clId="{FE2235BA-7782-4D53-855E-C7B3EE46988A}" dt="2024-06-11T12:19:21.261" v="3002" actId="20577"/>
          <ac:spMkLst>
            <pc:docMk/>
            <pc:sldMk cId="1182636607" sldId="303"/>
            <ac:spMk id="3" creationId="{F0D3F11C-7E6B-4F85-BD43-859AC9FB3917}"/>
          </ac:spMkLst>
        </pc:spChg>
      </pc:sldChg>
      <pc:sldChg chg="addSp delSp modSp add del mod setBg delDesignElem">
        <pc:chgData name="Huber, Peter H" userId="f47dd5ea-f5ae-4fbf-842e-508ab9c92b88" providerId="ADAL" clId="{FE2235BA-7782-4D53-855E-C7B3EE46988A}" dt="2024-06-06T16:44:36.578" v="239" actId="47"/>
        <pc:sldMkLst>
          <pc:docMk/>
          <pc:sldMk cId="2698837101" sldId="304"/>
        </pc:sldMkLst>
        <pc:spChg chg="ord">
          <ac:chgData name="Huber, Peter H" userId="f47dd5ea-f5ae-4fbf-842e-508ab9c92b88" providerId="ADAL" clId="{FE2235BA-7782-4D53-855E-C7B3EE46988A}" dt="2024-06-05T17:48:19.650" v="40" actId="166"/>
          <ac:spMkLst>
            <pc:docMk/>
            <pc:sldMk cId="2698837101" sldId="304"/>
            <ac:spMk id="3" creationId="{201463F8-3E62-445B-B19A-1AB8BF57D918}"/>
          </ac:spMkLst>
        </pc:spChg>
        <pc:spChg chg="del">
          <ac:chgData name="Huber, Peter H" userId="f47dd5ea-f5ae-4fbf-842e-508ab9c92b88" providerId="ADAL" clId="{FE2235BA-7782-4D53-855E-C7B3EE46988A}" dt="2024-06-05T17:47:48.878" v="39" actId="478"/>
          <ac:spMkLst>
            <pc:docMk/>
            <pc:sldMk cId="2698837101" sldId="304"/>
            <ac:spMk id="7" creationId="{C09E212C-8F19-4660-82B6-5313FE4D56C3}"/>
          </ac:spMkLst>
        </pc:spChg>
        <pc:spChg chg="add del mod">
          <ac:chgData name="Huber, Peter H" userId="f47dd5ea-f5ae-4fbf-842e-508ab9c92b88" providerId="ADAL" clId="{FE2235BA-7782-4D53-855E-C7B3EE46988A}" dt="2024-06-05T17:49:11.093" v="41" actId="478"/>
          <ac:spMkLst>
            <pc:docMk/>
            <pc:sldMk cId="2698837101" sldId="304"/>
            <ac:spMk id="8" creationId="{F6267F16-9121-C654-283F-5753ED61860C}"/>
          </ac:spMkLst>
        </pc:spChg>
        <pc:spChg chg="del">
          <ac:chgData name="Huber, Peter H" userId="f47dd5ea-f5ae-4fbf-842e-508ab9c92b88" providerId="ADAL" clId="{FE2235BA-7782-4D53-855E-C7B3EE46988A}" dt="2024-06-05T17:47:31.748" v="38"/>
          <ac:spMkLst>
            <pc:docMk/>
            <pc:sldMk cId="2698837101" sldId="304"/>
            <ac:spMk id="12" creationId="{A65AC7D1-EAA9-48F5-B509-60A7F50BF703}"/>
          </ac:spMkLst>
        </pc:spChg>
        <pc:spChg chg="del">
          <ac:chgData name="Huber, Peter H" userId="f47dd5ea-f5ae-4fbf-842e-508ab9c92b88" providerId="ADAL" clId="{FE2235BA-7782-4D53-855E-C7B3EE46988A}" dt="2024-06-05T17:47:31.748" v="38"/>
          <ac:spMkLst>
            <pc:docMk/>
            <pc:sldMk cId="2698837101" sldId="304"/>
            <ac:spMk id="14" creationId="{D6320AF9-619A-4175-865B-5663E1AEF4C5}"/>
          </ac:spMkLst>
        </pc:spChg>
        <pc:spChg chg="del">
          <ac:chgData name="Huber, Peter H" userId="f47dd5ea-f5ae-4fbf-842e-508ab9c92b88" providerId="ADAL" clId="{FE2235BA-7782-4D53-855E-C7B3EE46988A}" dt="2024-06-05T17:47:31.748" v="38"/>
          <ac:spMkLst>
            <pc:docMk/>
            <pc:sldMk cId="2698837101" sldId="304"/>
            <ac:spMk id="20" creationId="{7E018740-5C2B-4A41-AC1A-7E68D1EC1954}"/>
          </ac:spMkLst>
        </pc:spChg>
        <pc:spChg chg="del">
          <ac:chgData name="Huber, Peter H" userId="f47dd5ea-f5ae-4fbf-842e-508ab9c92b88" providerId="ADAL" clId="{FE2235BA-7782-4D53-855E-C7B3EE46988A}" dt="2024-06-05T17:47:31.748" v="38"/>
          <ac:spMkLst>
            <pc:docMk/>
            <pc:sldMk cId="2698837101" sldId="304"/>
            <ac:spMk id="22" creationId="{166F75A4-C475-4941-8EE2-B80A06A2C1BB}"/>
          </ac:spMkLst>
        </pc:spChg>
        <pc:spChg chg="del">
          <ac:chgData name="Huber, Peter H" userId="f47dd5ea-f5ae-4fbf-842e-508ab9c92b88" providerId="ADAL" clId="{FE2235BA-7782-4D53-855E-C7B3EE46988A}" dt="2024-06-05T17:47:31.748" v="38"/>
          <ac:spMkLst>
            <pc:docMk/>
            <pc:sldMk cId="2698837101" sldId="304"/>
            <ac:spMk id="24" creationId="{A032553A-72E8-4B0D-8405-FF9771C9AF05}"/>
          </ac:spMkLst>
        </pc:spChg>
        <pc:spChg chg="del">
          <ac:chgData name="Huber, Peter H" userId="f47dd5ea-f5ae-4fbf-842e-508ab9c92b88" providerId="ADAL" clId="{FE2235BA-7782-4D53-855E-C7B3EE46988A}" dt="2024-06-05T17:47:31.748" v="38"/>
          <ac:spMkLst>
            <pc:docMk/>
            <pc:sldMk cId="2698837101" sldId="304"/>
            <ac:spMk id="26" creationId="{765800AC-C3B9-498E-87BC-29FAE4C76B21}"/>
          </ac:spMkLst>
        </pc:spChg>
        <pc:spChg chg="del">
          <ac:chgData name="Huber, Peter H" userId="f47dd5ea-f5ae-4fbf-842e-508ab9c92b88" providerId="ADAL" clId="{FE2235BA-7782-4D53-855E-C7B3EE46988A}" dt="2024-06-05T17:47:31.748" v="38"/>
          <ac:spMkLst>
            <pc:docMk/>
            <pc:sldMk cId="2698837101" sldId="304"/>
            <ac:spMk id="28" creationId="{1F9D6ACB-2FF4-49F9-978A-E0D5327FC635}"/>
          </ac:spMkLst>
        </pc:spChg>
        <pc:spChg chg="del">
          <ac:chgData name="Huber, Peter H" userId="f47dd5ea-f5ae-4fbf-842e-508ab9c92b88" providerId="ADAL" clId="{FE2235BA-7782-4D53-855E-C7B3EE46988A}" dt="2024-06-05T17:47:31.748" v="38"/>
          <ac:spMkLst>
            <pc:docMk/>
            <pc:sldMk cId="2698837101" sldId="304"/>
            <ac:spMk id="30" creationId="{A5EC319D-0FEA-4B95-A3EA-01E35672C95B}"/>
          </ac:spMkLst>
        </pc:spChg>
        <pc:cxnChg chg="del">
          <ac:chgData name="Huber, Peter H" userId="f47dd5ea-f5ae-4fbf-842e-508ab9c92b88" providerId="ADAL" clId="{FE2235BA-7782-4D53-855E-C7B3EE46988A}" dt="2024-06-05T17:47:31.748" v="38"/>
          <ac:cxnSpMkLst>
            <pc:docMk/>
            <pc:sldMk cId="2698837101" sldId="304"/>
            <ac:cxnSpMk id="16" creationId="{063B6EC6-D752-4EE7-908B-F8F19E8C7FEA}"/>
          </ac:cxnSpMkLst>
        </pc:cxnChg>
        <pc:cxnChg chg="del">
          <ac:chgData name="Huber, Peter H" userId="f47dd5ea-f5ae-4fbf-842e-508ab9c92b88" providerId="ADAL" clId="{FE2235BA-7782-4D53-855E-C7B3EE46988A}" dt="2024-06-05T17:47:31.748" v="38"/>
          <ac:cxnSpMkLst>
            <pc:docMk/>
            <pc:sldMk cId="2698837101" sldId="304"/>
            <ac:cxnSpMk id="18" creationId="{EFECD4E8-AD3E-4228-82A2-9461958EA94D}"/>
          </ac:cxnSpMkLst>
        </pc:cxnChg>
      </pc:sldChg>
      <pc:sldChg chg="addSp modSp add del mod setBg chgLayout">
        <pc:chgData name="Huber, Peter H" userId="f47dd5ea-f5ae-4fbf-842e-508ab9c92b88" providerId="ADAL" clId="{FE2235BA-7782-4D53-855E-C7B3EE46988A}" dt="2024-06-06T17:25:25.222" v="381" actId="47"/>
        <pc:sldMkLst>
          <pc:docMk/>
          <pc:sldMk cId="3270988364" sldId="648"/>
        </pc:sldMkLst>
        <pc:spChg chg="mod ord">
          <ac:chgData name="Huber, Peter H" userId="f47dd5ea-f5ae-4fbf-842e-508ab9c92b88" providerId="ADAL" clId="{FE2235BA-7782-4D53-855E-C7B3EE46988A}" dt="2024-06-06T16:43:22.360" v="218" actId="700"/>
          <ac:spMkLst>
            <pc:docMk/>
            <pc:sldMk cId="3270988364" sldId="648"/>
            <ac:spMk id="2" creationId="{B900F61C-8CE1-1140-8744-5E85DB3D1727}"/>
          </ac:spMkLst>
        </pc:spChg>
        <pc:spChg chg="add mod ord">
          <ac:chgData name="Huber, Peter H" userId="f47dd5ea-f5ae-4fbf-842e-508ab9c92b88" providerId="ADAL" clId="{FE2235BA-7782-4D53-855E-C7B3EE46988A}" dt="2024-06-06T16:43:22.360" v="218" actId="700"/>
          <ac:spMkLst>
            <pc:docMk/>
            <pc:sldMk cId="3270988364" sldId="648"/>
            <ac:spMk id="3" creationId="{C24B2659-73B9-699A-6047-B24CE88FE593}"/>
          </ac:spMkLst>
        </pc:spChg>
      </pc:sldChg>
      <pc:sldChg chg="modSp add del mod modClrScheme chgLayout">
        <pc:chgData name="Huber, Peter H" userId="f47dd5ea-f5ae-4fbf-842e-508ab9c92b88" providerId="ADAL" clId="{FE2235BA-7782-4D53-855E-C7B3EE46988A}" dt="2024-06-06T17:16:14.965" v="310" actId="47"/>
        <pc:sldMkLst>
          <pc:docMk/>
          <pc:sldMk cId="1993417261" sldId="653"/>
        </pc:sldMkLst>
        <pc:spChg chg="mod ord">
          <ac:chgData name="Huber, Peter H" userId="f47dd5ea-f5ae-4fbf-842e-508ab9c92b88" providerId="ADAL" clId="{FE2235BA-7782-4D53-855E-C7B3EE46988A}" dt="2024-06-06T16:42:26.676" v="210" actId="700"/>
          <ac:spMkLst>
            <pc:docMk/>
            <pc:sldMk cId="1993417261" sldId="653"/>
            <ac:spMk id="2" creationId="{B900F61C-8CE1-1140-8744-5E85DB3D1727}"/>
          </ac:spMkLst>
        </pc:spChg>
        <pc:spChg chg="mod ord">
          <ac:chgData name="Huber, Peter H" userId="f47dd5ea-f5ae-4fbf-842e-508ab9c92b88" providerId="ADAL" clId="{FE2235BA-7782-4D53-855E-C7B3EE46988A}" dt="2024-06-06T16:42:26.728" v="211" actId="27636"/>
          <ac:spMkLst>
            <pc:docMk/>
            <pc:sldMk cId="1993417261" sldId="653"/>
            <ac:spMk id="3" creationId="{B95C6943-7C8B-491B-B7D5-FDE057226B06}"/>
          </ac:spMkLst>
        </pc:spChg>
      </pc:sldChg>
      <pc:sldChg chg="addSp modSp add mod modClrScheme chgLayout">
        <pc:chgData name="Huber, Peter H" userId="f47dd5ea-f5ae-4fbf-842e-508ab9c92b88" providerId="ADAL" clId="{FE2235BA-7782-4D53-855E-C7B3EE46988A}" dt="2024-06-10T19:20:40.667" v="2142" actId="20577"/>
        <pc:sldMkLst>
          <pc:docMk/>
          <pc:sldMk cId="3578905779" sldId="657"/>
        </pc:sldMkLst>
        <pc:spChg chg="mod ord">
          <ac:chgData name="Huber, Peter H" userId="f47dd5ea-f5ae-4fbf-842e-508ab9c92b88" providerId="ADAL" clId="{FE2235BA-7782-4D53-855E-C7B3EE46988A}" dt="2024-06-06T16:43:30.668" v="219" actId="700"/>
          <ac:spMkLst>
            <pc:docMk/>
            <pc:sldMk cId="3578905779" sldId="657"/>
            <ac:spMk id="2" creationId="{B900F61C-8CE1-1140-8744-5E85DB3D1727}"/>
          </ac:spMkLst>
        </pc:spChg>
        <pc:spChg chg="mod ord">
          <ac:chgData name="Huber, Peter H" userId="f47dd5ea-f5ae-4fbf-842e-508ab9c92b88" providerId="ADAL" clId="{FE2235BA-7782-4D53-855E-C7B3EE46988A}" dt="2024-06-10T19:20:40.667" v="2142" actId="20577"/>
          <ac:spMkLst>
            <pc:docMk/>
            <pc:sldMk cId="3578905779" sldId="657"/>
            <ac:spMk id="3" creationId="{B95C6943-7C8B-491B-B7D5-FDE057226B06}"/>
          </ac:spMkLst>
        </pc:spChg>
        <pc:picChg chg="add mod">
          <ac:chgData name="Huber, Peter H" userId="f47dd5ea-f5ae-4fbf-842e-508ab9c92b88" providerId="ADAL" clId="{FE2235BA-7782-4D53-855E-C7B3EE46988A}" dt="2024-06-06T17:52:59.521" v="445"/>
          <ac:picMkLst>
            <pc:docMk/>
            <pc:sldMk cId="3578905779" sldId="657"/>
            <ac:picMk id="4" creationId="{97B5D824-7BBB-6A24-BBD6-1B5A5FA208C6}"/>
          </ac:picMkLst>
        </pc:picChg>
      </pc:sldChg>
      <pc:sldChg chg="addSp modSp add mod modClrScheme chgLayout">
        <pc:chgData name="Huber, Peter H" userId="f47dd5ea-f5ae-4fbf-842e-508ab9c92b88" providerId="ADAL" clId="{FE2235BA-7782-4D53-855E-C7B3EE46988A}" dt="2024-06-06T20:06:57.105" v="939" actId="6549"/>
        <pc:sldMkLst>
          <pc:docMk/>
          <pc:sldMk cId="3792941884" sldId="663"/>
        </pc:sldMkLst>
        <pc:spChg chg="mod ord">
          <ac:chgData name="Huber, Peter H" userId="f47dd5ea-f5ae-4fbf-842e-508ab9c92b88" providerId="ADAL" clId="{FE2235BA-7782-4D53-855E-C7B3EE46988A}" dt="2024-06-06T20:00:04.379" v="930" actId="20577"/>
          <ac:spMkLst>
            <pc:docMk/>
            <pc:sldMk cId="3792941884" sldId="663"/>
            <ac:spMk id="2" creationId="{B900F61C-8CE1-1140-8744-5E85DB3D1727}"/>
          </ac:spMkLst>
        </pc:spChg>
        <pc:spChg chg="mod ord">
          <ac:chgData name="Huber, Peter H" userId="f47dd5ea-f5ae-4fbf-842e-508ab9c92b88" providerId="ADAL" clId="{FE2235BA-7782-4D53-855E-C7B3EE46988A}" dt="2024-06-06T20:06:57.105" v="939" actId="6549"/>
          <ac:spMkLst>
            <pc:docMk/>
            <pc:sldMk cId="3792941884" sldId="663"/>
            <ac:spMk id="4" creationId="{24493EB3-25A4-4AC6-8A4D-CAB20CFF128A}"/>
          </ac:spMkLst>
        </pc:spChg>
        <pc:picChg chg="add mod ord">
          <ac:chgData name="Huber, Peter H" userId="f47dd5ea-f5ae-4fbf-842e-508ab9c92b88" providerId="ADAL" clId="{FE2235BA-7782-4D53-855E-C7B3EE46988A}" dt="2024-06-06T18:50:30.498" v="638" actId="167"/>
          <ac:picMkLst>
            <pc:docMk/>
            <pc:sldMk cId="3792941884" sldId="663"/>
            <ac:picMk id="3" creationId="{179CF28D-C0D9-198E-FC19-00B69C6E148A}"/>
          </ac:picMkLst>
        </pc:picChg>
      </pc:sldChg>
      <pc:sldChg chg="addSp modSp add mod modClrScheme chgLayout">
        <pc:chgData name="Huber, Peter H" userId="f47dd5ea-f5ae-4fbf-842e-508ab9c92b88" providerId="ADAL" clId="{FE2235BA-7782-4D53-855E-C7B3EE46988A}" dt="2024-06-11T12:36:47.544" v="3013" actId="20577"/>
        <pc:sldMkLst>
          <pc:docMk/>
          <pc:sldMk cId="2523524790" sldId="672"/>
        </pc:sldMkLst>
        <pc:spChg chg="mod ord">
          <ac:chgData name="Huber, Peter H" userId="f47dd5ea-f5ae-4fbf-842e-508ab9c92b88" providerId="ADAL" clId="{FE2235BA-7782-4D53-855E-C7B3EE46988A}" dt="2024-06-10T16:06:57.995" v="1695" actId="20577"/>
          <ac:spMkLst>
            <pc:docMk/>
            <pc:sldMk cId="2523524790" sldId="672"/>
            <ac:spMk id="2" creationId="{B900F61C-8CE1-1140-8744-5E85DB3D1727}"/>
          </ac:spMkLst>
        </pc:spChg>
        <pc:spChg chg="mod ord">
          <ac:chgData name="Huber, Peter H" userId="f47dd5ea-f5ae-4fbf-842e-508ab9c92b88" providerId="ADAL" clId="{FE2235BA-7782-4D53-855E-C7B3EE46988A}" dt="2024-06-06T19:57:52.617" v="890" actId="20577"/>
          <ac:spMkLst>
            <pc:docMk/>
            <pc:sldMk cId="2523524790" sldId="672"/>
            <ac:spMk id="3" creationId="{5A7CF331-0B53-4C37-9A0A-A9D3EEB5908B}"/>
          </ac:spMkLst>
        </pc:spChg>
        <pc:graphicFrameChg chg="mod modGraphic">
          <ac:chgData name="Huber, Peter H" userId="f47dd5ea-f5ae-4fbf-842e-508ab9c92b88" providerId="ADAL" clId="{FE2235BA-7782-4D53-855E-C7B3EE46988A}" dt="2024-06-11T12:36:47.544" v="3013" actId="20577"/>
          <ac:graphicFrameMkLst>
            <pc:docMk/>
            <pc:sldMk cId="2523524790" sldId="672"/>
            <ac:graphicFrameMk id="5" creationId="{6F6E7323-9D27-993D-0BBE-FBEDB0BC9682}"/>
          </ac:graphicFrameMkLst>
        </pc:graphicFrameChg>
        <pc:picChg chg="add mod">
          <ac:chgData name="Huber, Peter H" userId="f47dd5ea-f5ae-4fbf-842e-508ab9c92b88" providerId="ADAL" clId="{FE2235BA-7782-4D53-855E-C7B3EE46988A}" dt="2024-06-06T17:53:33.045" v="449"/>
          <ac:picMkLst>
            <pc:docMk/>
            <pc:sldMk cId="2523524790" sldId="672"/>
            <ac:picMk id="4" creationId="{8C0FB76F-D22D-ECDA-6506-915A8B33946C}"/>
          </ac:picMkLst>
        </pc:picChg>
      </pc:sldChg>
      <pc:sldChg chg="addSp modSp add mod modClrScheme chgLayout">
        <pc:chgData name="Huber, Peter H" userId="f47dd5ea-f5ae-4fbf-842e-508ab9c92b88" providerId="ADAL" clId="{FE2235BA-7782-4D53-855E-C7B3EE46988A}" dt="2024-06-10T16:06:04.781" v="1671" actId="27636"/>
        <pc:sldMkLst>
          <pc:docMk/>
          <pc:sldMk cId="2069836827" sldId="673"/>
        </pc:sldMkLst>
        <pc:spChg chg="mod ord">
          <ac:chgData name="Huber, Peter H" userId="f47dd5ea-f5ae-4fbf-842e-508ab9c92b88" providerId="ADAL" clId="{FE2235BA-7782-4D53-855E-C7B3EE46988A}" dt="2024-06-10T16:05:59.861" v="1669" actId="20577"/>
          <ac:spMkLst>
            <pc:docMk/>
            <pc:sldMk cId="2069836827" sldId="673"/>
            <ac:spMk id="2" creationId="{B900F61C-8CE1-1140-8744-5E85DB3D1727}"/>
          </ac:spMkLst>
        </pc:spChg>
        <pc:spChg chg="mod ord">
          <ac:chgData name="Huber, Peter H" userId="f47dd5ea-f5ae-4fbf-842e-508ab9c92b88" providerId="ADAL" clId="{FE2235BA-7782-4D53-855E-C7B3EE46988A}" dt="2024-06-10T16:06:04.781" v="1671" actId="27636"/>
          <ac:spMkLst>
            <pc:docMk/>
            <pc:sldMk cId="2069836827" sldId="673"/>
            <ac:spMk id="3" creationId="{5A7CF331-0B53-4C37-9A0A-A9D3EEB5908B}"/>
          </ac:spMkLst>
        </pc:spChg>
        <pc:picChg chg="add mod">
          <ac:chgData name="Huber, Peter H" userId="f47dd5ea-f5ae-4fbf-842e-508ab9c92b88" providerId="ADAL" clId="{FE2235BA-7782-4D53-855E-C7B3EE46988A}" dt="2024-06-06T17:53:28.769" v="448"/>
          <ac:picMkLst>
            <pc:docMk/>
            <pc:sldMk cId="2069836827" sldId="673"/>
            <ac:picMk id="4" creationId="{3A8250ED-13CA-AE93-6CF6-0B5D2468F561}"/>
          </ac:picMkLst>
        </pc:picChg>
      </pc:sldChg>
      <pc:sldChg chg="addSp modSp add mod modClrScheme chgLayout">
        <pc:chgData name="Huber, Peter H" userId="f47dd5ea-f5ae-4fbf-842e-508ab9c92b88" providerId="ADAL" clId="{FE2235BA-7782-4D53-855E-C7B3EE46988A}" dt="2024-06-11T12:37:28.288" v="3022" actId="27636"/>
        <pc:sldMkLst>
          <pc:docMk/>
          <pc:sldMk cId="2219528267" sldId="674"/>
        </pc:sldMkLst>
        <pc:spChg chg="mod ord">
          <ac:chgData name="Huber, Peter H" userId="f47dd5ea-f5ae-4fbf-842e-508ab9c92b88" providerId="ADAL" clId="{FE2235BA-7782-4D53-855E-C7B3EE46988A}" dt="2024-06-10T16:07:27.020" v="1719" actId="20577"/>
          <ac:spMkLst>
            <pc:docMk/>
            <pc:sldMk cId="2219528267" sldId="674"/>
            <ac:spMk id="2" creationId="{B900F61C-8CE1-1140-8744-5E85DB3D1727}"/>
          </ac:spMkLst>
        </pc:spChg>
        <pc:spChg chg="mod ord">
          <ac:chgData name="Huber, Peter H" userId="f47dd5ea-f5ae-4fbf-842e-508ab9c92b88" providerId="ADAL" clId="{FE2235BA-7782-4D53-855E-C7B3EE46988A}" dt="2024-06-11T12:37:28.288" v="3022" actId="27636"/>
          <ac:spMkLst>
            <pc:docMk/>
            <pc:sldMk cId="2219528267" sldId="674"/>
            <ac:spMk id="3" creationId="{5A7CF331-0B53-4C37-9A0A-A9D3EEB5908B}"/>
          </ac:spMkLst>
        </pc:spChg>
        <pc:picChg chg="add mod">
          <ac:chgData name="Huber, Peter H" userId="f47dd5ea-f5ae-4fbf-842e-508ab9c92b88" providerId="ADAL" clId="{FE2235BA-7782-4D53-855E-C7B3EE46988A}" dt="2024-06-06T17:53:38.819" v="450"/>
          <ac:picMkLst>
            <pc:docMk/>
            <pc:sldMk cId="2219528267" sldId="674"/>
            <ac:picMk id="4" creationId="{A3859AA8-2443-6C4A-7B00-1647C785BB69}"/>
          </ac:picMkLst>
        </pc:picChg>
      </pc:sldChg>
      <pc:sldChg chg="addSp delSp modSp add mod modClrScheme addCm delCm chgLayout">
        <pc:chgData name="Huber, Peter H" userId="f47dd5ea-f5ae-4fbf-842e-508ab9c92b88" providerId="ADAL" clId="{FE2235BA-7782-4D53-855E-C7B3EE46988A}" dt="2024-06-11T12:39:22.421" v="3037"/>
        <pc:sldMkLst>
          <pc:docMk/>
          <pc:sldMk cId="3393389940" sldId="677"/>
        </pc:sldMkLst>
        <pc:spChg chg="mod ord">
          <ac:chgData name="Huber, Peter H" userId="f47dd5ea-f5ae-4fbf-842e-508ab9c92b88" providerId="ADAL" clId="{FE2235BA-7782-4D53-855E-C7B3EE46988A}" dt="2024-06-06T16:44:19.777" v="237" actId="700"/>
          <ac:spMkLst>
            <pc:docMk/>
            <pc:sldMk cId="3393389940" sldId="677"/>
            <ac:spMk id="2" creationId="{B900F61C-8CE1-1140-8744-5E85DB3D1727}"/>
          </ac:spMkLst>
        </pc:spChg>
        <pc:spChg chg="add del mod ord">
          <ac:chgData name="Huber, Peter H" userId="f47dd5ea-f5ae-4fbf-842e-508ab9c92b88" providerId="ADAL" clId="{FE2235BA-7782-4D53-855E-C7B3EE46988A}" dt="2024-06-06T16:45:16.200" v="241" actId="478"/>
          <ac:spMkLst>
            <pc:docMk/>
            <pc:sldMk cId="3393389940" sldId="677"/>
            <ac:spMk id="3" creationId="{5D418204-79DA-4FBC-55B0-727A4D7D570E}"/>
          </ac:spMkLst>
        </pc:spChg>
        <pc:spChg chg="mod">
          <ac:chgData name="Huber, Peter H" userId="f47dd5ea-f5ae-4fbf-842e-508ab9c92b88" providerId="ADAL" clId="{FE2235BA-7782-4D53-855E-C7B3EE46988A}" dt="2024-06-11T12:39:03.848" v="3036" actId="6549"/>
          <ac:spMkLst>
            <pc:docMk/>
            <pc:sldMk cId="3393389940" sldId="677"/>
            <ac:spMk id="4" creationId="{69E45331-81DD-DE07-DEB7-BC6A2957F987}"/>
          </ac:spMkLst>
        </pc:spChg>
        <pc:picChg chg="add mod">
          <ac:chgData name="Huber, Peter H" userId="f47dd5ea-f5ae-4fbf-842e-508ab9c92b88" providerId="ADAL" clId="{FE2235BA-7782-4D53-855E-C7B3EE46988A}" dt="2024-06-06T17:54:18.108" v="460"/>
          <ac:picMkLst>
            <pc:docMk/>
            <pc:sldMk cId="3393389940" sldId="677"/>
            <ac:picMk id="5" creationId="{EAADE96D-3E07-A6EC-DCDB-5C42AD315340}"/>
          </ac:picMkLst>
        </pc:picChg>
        <pc:extLst>
          <p:ext xmlns:p="http://schemas.openxmlformats.org/presentationml/2006/main" uri="{D6D511B9-2390-475A-947B-AFAB55BFBCF1}">
            <pc226:cmChg xmlns:pc226="http://schemas.microsoft.com/office/powerpoint/2022/06/main/command" chg="add del">
              <pc226:chgData name="Huber, Peter H" userId="f47dd5ea-f5ae-4fbf-842e-508ab9c92b88" providerId="ADAL" clId="{FE2235BA-7782-4D53-855E-C7B3EE46988A}" dt="2024-06-11T12:39:22.421" v="3037"/>
              <pc2:cmMkLst xmlns:pc2="http://schemas.microsoft.com/office/powerpoint/2019/9/main/command">
                <pc:docMk/>
                <pc:sldMk cId="3393389940" sldId="677"/>
                <pc2:cmMk id="{C78E0088-A7BF-4F7C-80ED-7CA7CDDA8916}"/>
              </pc2:cmMkLst>
            </pc226:cmChg>
          </p:ext>
        </pc:extLst>
      </pc:sldChg>
      <pc:sldChg chg="addSp modSp add mod modClrScheme addCm delCm modCm chgLayout">
        <pc:chgData name="Huber, Peter H" userId="f47dd5ea-f5ae-4fbf-842e-508ab9c92b88" providerId="ADAL" clId="{FE2235BA-7782-4D53-855E-C7B3EE46988A}" dt="2024-06-10T19:28:26.588" v="2276" actId="404"/>
        <pc:sldMkLst>
          <pc:docMk/>
          <pc:sldMk cId="1811870983" sldId="678"/>
        </pc:sldMkLst>
        <pc:spChg chg="mod ord">
          <ac:chgData name="Huber, Peter H" userId="f47dd5ea-f5ae-4fbf-842e-508ab9c92b88" providerId="ADAL" clId="{FE2235BA-7782-4D53-855E-C7B3EE46988A}" dt="2024-06-06T18:50:57.873" v="640" actId="2711"/>
          <ac:spMkLst>
            <pc:docMk/>
            <pc:sldMk cId="1811870983" sldId="678"/>
            <ac:spMk id="2" creationId="{B900F61C-8CE1-1140-8744-5E85DB3D1727}"/>
          </ac:spMkLst>
        </pc:spChg>
        <pc:spChg chg="mod ord">
          <ac:chgData name="Huber, Peter H" userId="f47dd5ea-f5ae-4fbf-842e-508ab9c92b88" providerId="ADAL" clId="{FE2235BA-7782-4D53-855E-C7B3EE46988A}" dt="2024-06-10T19:28:26.588" v="2276" actId="404"/>
          <ac:spMkLst>
            <pc:docMk/>
            <pc:sldMk cId="1811870983" sldId="678"/>
            <ac:spMk id="3" creationId="{B95C6943-7C8B-491B-B7D5-FDE057226B06}"/>
          </ac:spMkLst>
        </pc:spChg>
        <pc:picChg chg="add mod ord">
          <ac:chgData name="Huber, Peter H" userId="f47dd5ea-f5ae-4fbf-842e-508ab9c92b88" providerId="ADAL" clId="{FE2235BA-7782-4D53-855E-C7B3EE46988A}" dt="2024-06-06T18:50:41.363" v="639" actId="167"/>
          <ac:picMkLst>
            <pc:docMk/>
            <pc:sldMk cId="1811870983" sldId="678"/>
            <ac:picMk id="4" creationId="{210D11CB-A3CE-3D8B-AFF7-B46F6D6881B7}"/>
          </ac:picMkLst>
        </pc:picChg>
        <pc:extLst>
          <p:ext xmlns:p="http://schemas.openxmlformats.org/presentationml/2006/main" uri="{D6D511B9-2390-475A-947B-AFAB55BFBCF1}">
            <pc226:cmChg xmlns:pc226="http://schemas.microsoft.com/office/powerpoint/2022/06/main/command" chg="add del mod">
              <pc226:chgData name="Huber, Peter H" userId="f47dd5ea-f5ae-4fbf-842e-508ab9c92b88" providerId="ADAL" clId="{FE2235BA-7782-4D53-855E-C7B3EE46988A}" dt="2024-06-10T19:27:25.837" v="2268"/>
              <pc2:cmMkLst xmlns:pc2="http://schemas.microsoft.com/office/powerpoint/2019/9/main/command">
                <pc:docMk/>
                <pc:sldMk cId="1811870983" sldId="678"/>
                <pc2:cmMk id="{F8471131-A178-4379-BF79-83A5F7159A48}"/>
              </pc2:cmMkLst>
            </pc226:cmChg>
          </p:ext>
        </pc:extLst>
      </pc:sldChg>
      <pc:sldChg chg="addSp modSp add mod modClrScheme chgLayout">
        <pc:chgData name="Huber, Peter H" userId="f47dd5ea-f5ae-4fbf-842e-508ab9c92b88" providerId="ADAL" clId="{FE2235BA-7782-4D53-855E-C7B3EE46988A}" dt="2024-06-10T19:29:39.470" v="2292" actId="6549"/>
        <pc:sldMkLst>
          <pc:docMk/>
          <pc:sldMk cId="4132945488" sldId="691"/>
        </pc:sldMkLst>
        <pc:spChg chg="mod ord">
          <ac:chgData name="Huber, Peter H" userId="f47dd5ea-f5ae-4fbf-842e-508ab9c92b88" providerId="ADAL" clId="{FE2235BA-7782-4D53-855E-C7B3EE46988A}" dt="2024-06-10T19:29:02.370" v="2284" actId="6549"/>
          <ac:spMkLst>
            <pc:docMk/>
            <pc:sldMk cId="4132945488" sldId="691"/>
            <ac:spMk id="2" creationId="{B900F61C-8CE1-1140-8744-5E85DB3D1727}"/>
          </ac:spMkLst>
        </pc:spChg>
        <pc:spChg chg="mod ord">
          <ac:chgData name="Huber, Peter H" userId="f47dd5ea-f5ae-4fbf-842e-508ab9c92b88" providerId="ADAL" clId="{FE2235BA-7782-4D53-855E-C7B3EE46988A}" dt="2024-06-10T19:29:39.470" v="2292" actId="6549"/>
          <ac:spMkLst>
            <pc:docMk/>
            <pc:sldMk cId="4132945488" sldId="691"/>
            <ac:spMk id="6" creationId="{4C7F5B17-7BC8-C374-3993-D47309CCB9AA}"/>
          </ac:spMkLst>
        </pc:spChg>
        <pc:picChg chg="add mod ord">
          <ac:chgData name="Huber, Peter H" userId="f47dd5ea-f5ae-4fbf-842e-508ab9c92b88" providerId="ADAL" clId="{FE2235BA-7782-4D53-855E-C7B3EE46988A}" dt="2024-06-06T20:13:05.892" v="1170" actId="167"/>
          <ac:picMkLst>
            <pc:docMk/>
            <pc:sldMk cId="4132945488" sldId="691"/>
            <ac:picMk id="3" creationId="{9A50236C-5A6F-0526-A572-C45DA5E8D6BA}"/>
          </ac:picMkLst>
        </pc:picChg>
      </pc:sldChg>
      <pc:sldChg chg="addSp modSp add mod modClrScheme chgLayout">
        <pc:chgData name="Huber, Peter H" userId="f47dd5ea-f5ae-4fbf-842e-508ab9c92b88" providerId="ADAL" clId="{FE2235BA-7782-4D53-855E-C7B3EE46988A}" dt="2024-06-10T19:12:48.069" v="2115"/>
        <pc:sldMkLst>
          <pc:docMk/>
          <pc:sldMk cId="240124355" sldId="692"/>
        </pc:sldMkLst>
        <pc:spChg chg="mod ord">
          <ac:chgData name="Huber, Peter H" userId="f47dd5ea-f5ae-4fbf-842e-508ab9c92b88" providerId="ADAL" clId="{FE2235BA-7782-4D53-855E-C7B3EE46988A}" dt="2024-06-10T19:11:35.234" v="2109" actId="700"/>
          <ac:spMkLst>
            <pc:docMk/>
            <pc:sldMk cId="240124355" sldId="692"/>
            <ac:spMk id="4" creationId="{00000000-0000-0000-0000-000000000000}"/>
          </ac:spMkLst>
        </pc:spChg>
        <pc:spChg chg="mod ord">
          <ac:chgData name="Huber, Peter H" userId="f47dd5ea-f5ae-4fbf-842e-508ab9c92b88" providerId="ADAL" clId="{FE2235BA-7782-4D53-855E-C7B3EE46988A}" dt="2024-06-10T19:11:35.234" v="2109" actId="700"/>
          <ac:spMkLst>
            <pc:docMk/>
            <pc:sldMk cId="240124355" sldId="692"/>
            <ac:spMk id="5" creationId="{00000000-0000-0000-0000-000000000000}"/>
          </ac:spMkLst>
        </pc:spChg>
        <pc:spChg chg="mod">
          <ac:chgData name="Huber, Peter H" userId="f47dd5ea-f5ae-4fbf-842e-508ab9c92b88" providerId="ADAL" clId="{FE2235BA-7782-4D53-855E-C7B3EE46988A}" dt="2024-06-10T19:11:49.397" v="2111" actId="404"/>
          <ac:spMkLst>
            <pc:docMk/>
            <pc:sldMk cId="240124355" sldId="692"/>
            <ac:spMk id="10" creationId="{4509FEFF-BF2B-48E5-B2A9-5028B869D2B5}"/>
          </ac:spMkLst>
        </pc:spChg>
        <pc:graphicFrameChg chg="mod ord">
          <ac:chgData name="Huber, Peter H" userId="f47dd5ea-f5ae-4fbf-842e-508ab9c92b88" providerId="ADAL" clId="{FE2235BA-7782-4D53-855E-C7B3EE46988A}" dt="2024-06-10T19:12:11.331" v="2114" actId="2711"/>
          <ac:graphicFrameMkLst>
            <pc:docMk/>
            <pc:sldMk cId="240124355" sldId="692"/>
            <ac:graphicFrameMk id="9" creationId="{ADB6FD1F-6C9B-4BD0-B2DF-D4CF871AA5F1}"/>
          </ac:graphicFrameMkLst>
        </pc:graphicFrameChg>
        <pc:picChg chg="add mod">
          <ac:chgData name="Huber, Peter H" userId="f47dd5ea-f5ae-4fbf-842e-508ab9c92b88" providerId="ADAL" clId="{FE2235BA-7782-4D53-855E-C7B3EE46988A}" dt="2024-06-10T19:12:48.069" v="2115"/>
          <ac:picMkLst>
            <pc:docMk/>
            <pc:sldMk cId="240124355" sldId="692"/>
            <ac:picMk id="2" creationId="{E746A35B-7FC9-3D3D-4851-1E8567ED8FFB}"/>
          </ac:picMkLst>
        </pc:picChg>
      </pc:sldChg>
      <pc:sldChg chg="addSp modSp add del mod modClrScheme addCm chgLayout">
        <pc:chgData name="Huber, Peter H" userId="f47dd5ea-f5ae-4fbf-842e-508ab9c92b88" providerId="ADAL" clId="{FE2235BA-7782-4D53-855E-C7B3EE46988A}" dt="2024-06-10T15:35:35.395" v="1611" actId="47"/>
        <pc:sldMkLst>
          <pc:docMk/>
          <pc:sldMk cId="1891009201" sldId="693"/>
        </pc:sldMkLst>
        <pc:spChg chg="mod ord">
          <ac:chgData name="Huber, Peter H" userId="f47dd5ea-f5ae-4fbf-842e-508ab9c92b88" providerId="ADAL" clId="{FE2235BA-7782-4D53-855E-C7B3EE46988A}" dt="2024-06-06T17:16:30.932" v="311" actId="108"/>
          <ac:spMkLst>
            <pc:docMk/>
            <pc:sldMk cId="1891009201" sldId="693"/>
            <ac:spMk id="2" creationId="{B900F61C-8CE1-1140-8744-5E85DB3D1727}"/>
          </ac:spMkLst>
        </pc:spChg>
        <pc:spChg chg="mod ord">
          <ac:chgData name="Huber, Peter H" userId="f47dd5ea-f5ae-4fbf-842e-508ab9c92b88" providerId="ADAL" clId="{FE2235BA-7782-4D53-855E-C7B3EE46988A}" dt="2024-06-06T17:16:45.967" v="312" actId="2711"/>
          <ac:spMkLst>
            <pc:docMk/>
            <pc:sldMk cId="1891009201" sldId="693"/>
            <ac:spMk id="3" creationId="{5A7CF331-0B53-4C37-9A0A-A9D3EEB5908B}"/>
          </ac:spMkLst>
        </pc:spChg>
        <pc:picChg chg="add mod">
          <ac:chgData name="Huber, Peter H" userId="f47dd5ea-f5ae-4fbf-842e-508ab9c92b88" providerId="ADAL" clId="{FE2235BA-7782-4D53-855E-C7B3EE46988A}" dt="2024-06-06T17:52:48.918" v="443"/>
          <ac:picMkLst>
            <pc:docMk/>
            <pc:sldMk cId="1891009201" sldId="693"/>
            <ac:picMk id="4" creationId="{F8ECD9C8-5DDD-76CC-F863-10DCD9940CFB}"/>
          </ac:picMkLst>
        </pc:picChg>
        <pc:extLst>
          <p:ext xmlns:p="http://schemas.openxmlformats.org/presentationml/2006/main" uri="{D6D511B9-2390-475A-947B-AFAB55BFBCF1}">
            <pc226:cmChg xmlns:pc226="http://schemas.microsoft.com/office/powerpoint/2022/06/main/command" chg="add">
              <pc226:chgData name="Huber, Peter H" userId="f47dd5ea-f5ae-4fbf-842e-508ab9c92b88" providerId="ADAL" clId="{FE2235BA-7782-4D53-855E-C7B3EE46988A}" dt="2024-06-06T19:38:07.572" v="757"/>
              <pc2:cmMkLst xmlns:pc2="http://schemas.microsoft.com/office/powerpoint/2019/9/main/command">
                <pc:docMk/>
                <pc:sldMk cId="1891009201" sldId="693"/>
                <pc2:cmMk id="{C19B8122-07AC-4C62-A6DF-29748A20F6B7}"/>
              </pc2:cmMkLst>
            </pc226:cmChg>
          </p:ext>
        </pc:extLst>
      </pc:sldChg>
      <pc:sldChg chg="addSp modSp add del mod modClrScheme addCm chgLayout">
        <pc:chgData name="Huber, Peter H" userId="f47dd5ea-f5ae-4fbf-842e-508ab9c92b88" providerId="ADAL" clId="{FE2235BA-7782-4D53-855E-C7B3EE46988A}" dt="2024-06-10T15:35:42.320" v="1612" actId="47"/>
        <pc:sldMkLst>
          <pc:docMk/>
          <pc:sldMk cId="931289089" sldId="694"/>
        </pc:sldMkLst>
        <pc:spChg chg="mod ord">
          <ac:chgData name="Huber, Peter H" userId="f47dd5ea-f5ae-4fbf-842e-508ab9c92b88" providerId="ADAL" clId="{FE2235BA-7782-4D53-855E-C7B3EE46988A}" dt="2024-06-06T17:17:04.779" v="316" actId="27636"/>
          <ac:spMkLst>
            <pc:docMk/>
            <pc:sldMk cId="931289089" sldId="694"/>
            <ac:spMk id="2" creationId="{8432C776-8229-16AF-F25B-417ACD06F6E3}"/>
          </ac:spMkLst>
        </pc:spChg>
        <pc:spChg chg="mod ord">
          <ac:chgData name="Huber, Peter H" userId="f47dd5ea-f5ae-4fbf-842e-508ab9c92b88" providerId="ADAL" clId="{FE2235BA-7782-4D53-855E-C7B3EE46988A}" dt="2024-06-06T16:42:39.811" v="214" actId="700"/>
          <ac:spMkLst>
            <pc:docMk/>
            <pc:sldMk cId="931289089" sldId="694"/>
            <ac:spMk id="3" creationId="{65CBBD12-89C8-1AA9-B805-D7FF9A5B72BA}"/>
          </ac:spMkLst>
        </pc:spChg>
        <pc:picChg chg="add mod">
          <ac:chgData name="Huber, Peter H" userId="f47dd5ea-f5ae-4fbf-842e-508ab9c92b88" providerId="ADAL" clId="{FE2235BA-7782-4D53-855E-C7B3EE46988A}" dt="2024-06-06T17:52:54.170" v="444"/>
          <ac:picMkLst>
            <pc:docMk/>
            <pc:sldMk cId="931289089" sldId="694"/>
            <ac:picMk id="4" creationId="{343F9F30-C83A-33FD-E787-8FC9683F2080}"/>
          </ac:picMkLst>
        </pc:picChg>
        <pc:extLst>
          <p:ext xmlns:p="http://schemas.openxmlformats.org/presentationml/2006/main" uri="{D6D511B9-2390-475A-947B-AFAB55BFBCF1}">
            <pc226:cmChg xmlns:pc226="http://schemas.microsoft.com/office/powerpoint/2022/06/main/command" chg="add">
              <pc226:chgData name="Huber, Peter H" userId="f47dd5ea-f5ae-4fbf-842e-508ab9c92b88" providerId="ADAL" clId="{FE2235BA-7782-4D53-855E-C7B3EE46988A}" dt="2024-06-06T19:38:57.252" v="758"/>
              <pc2:cmMkLst xmlns:pc2="http://schemas.microsoft.com/office/powerpoint/2019/9/main/command">
                <pc:docMk/>
                <pc:sldMk cId="931289089" sldId="694"/>
                <pc2:cmMk id="{A5397FA0-808C-4075-B7DD-559E474074DF}"/>
              </pc2:cmMkLst>
            </pc226:cmChg>
          </p:ext>
        </pc:extLst>
      </pc:sldChg>
      <pc:sldChg chg="addSp modSp add mod modClrScheme addCm delCm chgLayout">
        <pc:chgData name="Huber, Peter H" userId="f47dd5ea-f5ae-4fbf-842e-508ab9c92b88" providerId="ADAL" clId="{FE2235BA-7782-4D53-855E-C7B3EE46988A}" dt="2024-06-10T15:36:06.576" v="1613"/>
        <pc:sldMkLst>
          <pc:docMk/>
          <pc:sldMk cId="1534701741" sldId="697"/>
        </pc:sldMkLst>
        <pc:spChg chg="mod ord">
          <ac:chgData name="Huber, Peter H" userId="f47dd5ea-f5ae-4fbf-842e-508ab9c92b88" providerId="ADAL" clId="{FE2235BA-7782-4D53-855E-C7B3EE46988A}" dt="2024-06-06T16:41:45.710" v="206" actId="2711"/>
          <ac:spMkLst>
            <pc:docMk/>
            <pc:sldMk cId="1534701741" sldId="697"/>
            <ac:spMk id="2" creationId="{B900F61C-8CE1-1140-8744-5E85DB3D1727}"/>
          </ac:spMkLst>
        </pc:spChg>
        <pc:spChg chg="mod ord">
          <ac:chgData name="Huber, Peter H" userId="f47dd5ea-f5ae-4fbf-842e-508ab9c92b88" providerId="ADAL" clId="{FE2235BA-7782-4D53-855E-C7B3EE46988A}" dt="2024-06-10T15:35:09.084" v="1610" actId="27636"/>
          <ac:spMkLst>
            <pc:docMk/>
            <pc:sldMk cId="1534701741" sldId="697"/>
            <ac:spMk id="3" creationId="{5A7CF331-0B53-4C37-9A0A-A9D3EEB5908B}"/>
          </ac:spMkLst>
        </pc:spChg>
        <pc:picChg chg="add mod">
          <ac:chgData name="Huber, Peter H" userId="f47dd5ea-f5ae-4fbf-842e-508ab9c92b88" providerId="ADAL" clId="{FE2235BA-7782-4D53-855E-C7B3EE46988A}" dt="2024-06-06T17:52:41.739" v="442"/>
          <ac:picMkLst>
            <pc:docMk/>
            <pc:sldMk cId="1534701741" sldId="697"/>
            <ac:picMk id="4" creationId="{FC327030-E371-2C94-7CF7-B753CA9788AD}"/>
          </ac:picMkLst>
        </pc:picChg>
        <pc:extLst>
          <p:ext xmlns:p="http://schemas.openxmlformats.org/presentationml/2006/main" uri="{D6D511B9-2390-475A-947B-AFAB55BFBCF1}">
            <pc226:cmChg xmlns:pc226="http://schemas.microsoft.com/office/powerpoint/2022/06/main/command" chg="add del">
              <pc226:chgData name="Huber, Peter H" userId="f47dd5ea-f5ae-4fbf-842e-508ab9c92b88" providerId="ADAL" clId="{FE2235BA-7782-4D53-855E-C7B3EE46988A}" dt="2024-06-10T15:36:06.576" v="1613"/>
              <pc2:cmMkLst xmlns:pc2="http://schemas.microsoft.com/office/powerpoint/2019/9/main/command">
                <pc:docMk/>
                <pc:sldMk cId="1534701741" sldId="697"/>
                <pc2:cmMk id="{938C8D59-A7DA-47E0-9669-2BF1116D2EA0}"/>
              </pc2:cmMkLst>
            </pc226:cmChg>
          </p:ext>
        </pc:extLst>
      </pc:sldChg>
      <pc:sldChg chg="addSp modSp add mod modClrScheme addCm delCm chgLayout">
        <pc:chgData name="Huber, Peter H" userId="f47dd5ea-f5ae-4fbf-842e-508ab9c92b88" providerId="ADAL" clId="{FE2235BA-7782-4D53-855E-C7B3EE46988A}" dt="2024-06-11T12:48:14.989" v="3041" actId="404"/>
        <pc:sldMkLst>
          <pc:docMk/>
          <pc:sldMk cId="1617079098" sldId="711"/>
        </pc:sldMkLst>
        <pc:spChg chg="mod ord">
          <ac:chgData name="Huber, Peter H" userId="f47dd5ea-f5ae-4fbf-842e-508ab9c92b88" providerId="ADAL" clId="{FE2235BA-7782-4D53-855E-C7B3EE46988A}" dt="2024-06-11T12:48:14.989" v="3041" actId="404"/>
          <ac:spMkLst>
            <pc:docMk/>
            <pc:sldMk cId="1617079098" sldId="711"/>
            <ac:spMk id="2" creationId="{EC3DF4B4-155D-98F4-CA83-FB07DAD92629}"/>
          </ac:spMkLst>
        </pc:spChg>
        <pc:spChg chg="mod ord">
          <ac:chgData name="Huber, Peter H" userId="f47dd5ea-f5ae-4fbf-842e-508ab9c92b88" providerId="ADAL" clId="{FE2235BA-7782-4D53-855E-C7B3EE46988A}" dt="2024-06-10T19:22:27.918" v="2205" actId="6549"/>
          <ac:spMkLst>
            <pc:docMk/>
            <pc:sldMk cId="1617079098" sldId="711"/>
            <ac:spMk id="3" creationId="{89DC7B55-C903-73FC-B92F-B73A496AE22C}"/>
          </ac:spMkLst>
        </pc:spChg>
        <pc:picChg chg="add mod">
          <ac:chgData name="Huber, Peter H" userId="f47dd5ea-f5ae-4fbf-842e-508ab9c92b88" providerId="ADAL" clId="{FE2235BA-7782-4D53-855E-C7B3EE46988A}" dt="2024-06-06T17:53:21.930" v="447"/>
          <ac:picMkLst>
            <pc:docMk/>
            <pc:sldMk cId="1617079098" sldId="711"/>
            <ac:picMk id="4" creationId="{7D76F25A-11E0-7910-D3CD-3F99358FB4F1}"/>
          </ac:picMkLst>
        </pc:picChg>
        <pc:extLst>
          <p:ext xmlns:p="http://schemas.openxmlformats.org/presentationml/2006/main" uri="{D6D511B9-2390-475A-947B-AFAB55BFBCF1}">
            <pc226:cmChg xmlns:pc226="http://schemas.microsoft.com/office/powerpoint/2022/06/main/command" chg="add del">
              <pc226:chgData name="Huber, Peter H" userId="f47dd5ea-f5ae-4fbf-842e-508ab9c92b88" providerId="ADAL" clId="{FE2235BA-7782-4D53-855E-C7B3EE46988A}" dt="2024-06-10T19:21:55.911" v="2190"/>
              <pc2:cmMkLst xmlns:pc2="http://schemas.microsoft.com/office/powerpoint/2019/9/main/command">
                <pc:docMk/>
                <pc:sldMk cId="1617079098" sldId="711"/>
                <pc2:cmMk id="{758233D2-0B26-400A-9DF4-7769B4DB1C33}"/>
              </pc2:cmMkLst>
            </pc226:cmChg>
          </p:ext>
        </pc:extLst>
      </pc:sldChg>
      <pc:sldChg chg="addSp modSp add del mod modClrScheme chgLayout">
        <pc:chgData name="Huber, Peter H" userId="f47dd5ea-f5ae-4fbf-842e-508ab9c92b88" providerId="ADAL" clId="{FE2235BA-7782-4D53-855E-C7B3EE46988A}" dt="2024-06-06T17:17:26.415" v="318" actId="47"/>
        <pc:sldMkLst>
          <pc:docMk/>
          <pc:sldMk cId="2382065844" sldId="712"/>
        </pc:sldMkLst>
        <pc:spChg chg="mod ord">
          <ac:chgData name="Huber, Peter H" userId="f47dd5ea-f5ae-4fbf-842e-508ab9c92b88" providerId="ADAL" clId="{FE2235BA-7782-4D53-855E-C7B3EE46988A}" dt="2024-06-06T16:42:59.072" v="216" actId="700"/>
          <ac:spMkLst>
            <pc:docMk/>
            <pc:sldMk cId="2382065844" sldId="712"/>
            <ac:spMk id="2" creationId="{B900F61C-8CE1-1140-8744-5E85DB3D1727}"/>
          </ac:spMkLst>
        </pc:spChg>
        <pc:spChg chg="add mod ord">
          <ac:chgData name="Huber, Peter H" userId="f47dd5ea-f5ae-4fbf-842e-508ab9c92b88" providerId="ADAL" clId="{FE2235BA-7782-4D53-855E-C7B3EE46988A}" dt="2024-06-06T16:42:59.072" v="216" actId="700"/>
          <ac:spMkLst>
            <pc:docMk/>
            <pc:sldMk cId="2382065844" sldId="712"/>
            <ac:spMk id="3" creationId="{8C3121A3-FAF7-1912-3FF6-1C8EF550E39E}"/>
          </ac:spMkLst>
        </pc:spChg>
      </pc:sldChg>
      <pc:sldChg chg="addSp modSp add mod modClrScheme addCm delCm chgLayout">
        <pc:chgData name="Huber, Peter H" userId="f47dd5ea-f5ae-4fbf-842e-508ab9c92b88" providerId="ADAL" clId="{FE2235BA-7782-4D53-855E-C7B3EE46988A}" dt="2024-06-11T12:26:43.577" v="3010" actId="114"/>
        <pc:sldMkLst>
          <pc:docMk/>
          <pc:sldMk cId="2867406243" sldId="713"/>
        </pc:sldMkLst>
        <pc:spChg chg="mod ord">
          <ac:chgData name="Huber, Peter H" userId="f47dd5ea-f5ae-4fbf-842e-508ab9c92b88" providerId="ADAL" clId="{FE2235BA-7782-4D53-855E-C7B3EE46988A}" dt="2024-06-06T16:43:35.611" v="221" actId="700"/>
          <ac:spMkLst>
            <pc:docMk/>
            <pc:sldMk cId="2867406243" sldId="713"/>
            <ac:spMk id="2" creationId="{B900F61C-8CE1-1140-8744-5E85DB3D1727}"/>
          </ac:spMkLst>
        </pc:spChg>
        <pc:spChg chg="mod ord">
          <ac:chgData name="Huber, Peter H" userId="f47dd5ea-f5ae-4fbf-842e-508ab9c92b88" providerId="ADAL" clId="{FE2235BA-7782-4D53-855E-C7B3EE46988A}" dt="2024-06-11T12:26:43.577" v="3010" actId="114"/>
          <ac:spMkLst>
            <pc:docMk/>
            <pc:sldMk cId="2867406243" sldId="713"/>
            <ac:spMk id="3" creationId="{B95C6943-7C8B-491B-B7D5-FDE057226B06}"/>
          </ac:spMkLst>
        </pc:spChg>
        <pc:picChg chg="add mod">
          <ac:chgData name="Huber, Peter H" userId="f47dd5ea-f5ae-4fbf-842e-508ab9c92b88" providerId="ADAL" clId="{FE2235BA-7782-4D53-855E-C7B3EE46988A}" dt="2024-06-06T17:53:05.962" v="446"/>
          <ac:picMkLst>
            <pc:docMk/>
            <pc:sldMk cId="2867406243" sldId="713"/>
            <ac:picMk id="4" creationId="{DA4C341B-7DAE-4E85-CDF3-08DA00F366FA}"/>
          </ac:picMkLst>
        </pc:picChg>
        <pc:extLst>
          <p:ext xmlns:p="http://schemas.openxmlformats.org/presentationml/2006/main" uri="{D6D511B9-2390-475A-947B-AFAB55BFBCF1}">
            <pc226:cmChg xmlns:pc226="http://schemas.microsoft.com/office/powerpoint/2022/06/main/command" chg="add del">
              <pc226:chgData name="Huber, Peter H" userId="f47dd5ea-f5ae-4fbf-842e-508ab9c92b88" providerId="ADAL" clId="{FE2235BA-7782-4D53-855E-C7B3EE46988A}" dt="2024-06-10T19:21:39.866" v="2189"/>
              <pc2:cmMkLst xmlns:pc2="http://schemas.microsoft.com/office/powerpoint/2019/9/main/command">
                <pc:docMk/>
                <pc:sldMk cId="2867406243" sldId="713"/>
                <pc2:cmMk id="{83B9CBC0-D9B9-46EB-BEF5-3398B4CC5156}"/>
              </pc2:cmMkLst>
            </pc226:cmChg>
          </p:ext>
        </pc:extLst>
      </pc:sldChg>
      <pc:sldChg chg="addSp modSp add mod modClrScheme chgLayout">
        <pc:chgData name="Huber, Peter H" userId="f47dd5ea-f5ae-4fbf-842e-508ab9c92b88" providerId="ADAL" clId="{FE2235BA-7782-4D53-855E-C7B3EE46988A}" dt="2024-06-06T19:59:39.378" v="901" actId="20577"/>
        <pc:sldMkLst>
          <pc:docMk/>
          <pc:sldMk cId="2328328997" sldId="714"/>
        </pc:sldMkLst>
        <pc:spChg chg="mod ord">
          <ac:chgData name="Huber, Peter H" userId="f47dd5ea-f5ae-4fbf-842e-508ab9c92b88" providerId="ADAL" clId="{FE2235BA-7782-4D53-855E-C7B3EE46988A}" dt="2024-06-06T19:59:39.378" v="901" actId="20577"/>
          <ac:spMkLst>
            <pc:docMk/>
            <pc:sldMk cId="2328328997" sldId="714"/>
            <ac:spMk id="2" creationId="{8432C776-8229-16AF-F25B-417ACD06F6E3}"/>
          </ac:spMkLst>
        </pc:spChg>
        <pc:spChg chg="mod ord">
          <ac:chgData name="Huber, Peter H" userId="f47dd5ea-f5ae-4fbf-842e-508ab9c92b88" providerId="ADAL" clId="{FE2235BA-7782-4D53-855E-C7B3EE46988A}" dt="2024-06-06T18:48:02.207" v="636" actId="2711"/>
          <ac:spMkLst>
            <pc:docMk/>
            <pc:sldMk cId="2328328997" sldId="714"/>
            <ac:spMk id="3" creationId="{65CBBD12-89C8-1AA9-B805-D7FF9A5B72BA}"/>
          </ac:spMkLst>
        </pc:spChg>
        <pc:picChg chg="add mod">
          <ac:chgData name="Huber, Peter H" userId="f47dd5ea-f5ae-4fbf-842e-508ab9c92b88" providerId="ADAL" clId="{FE2235BA-7782-4D53-855E-C7B3EE46988A}" dt="2024-06-06T17:53:42.533" v="451"/>
          <ac:picMkLst>
            <pc:docMk/>
            <pc:sldMk cId="2328328997" sldId="714"/>
            <ac:picMk id="4" creationId="{24869383-9DE4-2775-1B30-EEA2D794BB5F}"/>
          </ac:picMkLst>
        </pc:picChg>
      </pc:sldChg>
      <pc:sldChg chg="addSp modSp add mod setBg modClrScheme chgLayout">
        <pc:chgData name="Huber, Peter H" userId="f47dd5ea-f5ae-4fbf-842e-508ab9c92b88" providerId="ADAL" clId="{FE2235BA-7782-4D53-855E-C7B3EE46988A}" dt="2024-06-06T16:38:21.328" v="195" actId="403"/>
        <pc:sldMkLst>
          <pc:docMk/>
          <pc:sldMk cId="2921944610" sldId="715"/>
        </pc:sldMkLst>
        <pc:spChg chg="mod ord">
          <ac:chgData name="Huber, Peter H" userId="f47dd5ea-f5ae-4fbf-842e-508ab9c92b88" providerId="ADAL" clId="{FE2235BA-7782-4D53-855E-C7B3EE46988A}" dt="2024-06-06T16:37:44.014" v="192" actId="700"/>
          <ac:spMkLst>
            <pc:docMk/>
            <pc:sldMk cId="2921944610" sldId="715"/>
            <ac:spMk id="2" creationId="{B7B97B01-6228-0875-96DC-3D2F0B0FE4A1}"/>
          </ac:spMkLst>
        </pc:spChg>
        <pc:spChg chg="mod ord">
          <ac:chgData name="Huber, Peter H" userId="f47dd5ea-f5ae-4fbf-842e-508ab9c92b88" providerId="ADAL" clId="{FE2235BA-7782-4D53-855E-C7B3EE46988A}" dt="2024-06-06T16:38:21.328" v="195" actId="403"/>
          <ac:spMkLst>
            <pc:docMk/>
            <pc:sldMk cId="2921944610" sldId="715"/>
            <ac:spMk id="3" creationId="{C484E34A-404E-E5F7-F3A3-9AB5E9BAA2D5}"/>
          </ac:spMkLst>
        </pc:spChg>
        <pc:picChg chg="add mod">
          <ac:chgData name="Huber, Peter H" userId="f47dd5ea-f5ae-4fbf-842e-508ab9c92b88" providerId="ADAL" clId="{FE2235BA-7782-4D53-855E-C7B3EE46988A}" dt="2024-06-06T16:29:42.789" v="129"/>
          <ac:picMkLst>
            <pc:docMk/>
            <pc:sldMk cId="2921944610" sldId="715"/>
            <ac:picMk id="4" creationId="{5FA5A280-A920-BF8F-832D-03C8AFB1E613}"/>
          </ac:picMkLst>
        </pc:picChg>
      </pc:sldChg>
      <pc:sldChg chg="modSp add mod">
        <pc:chgData name="Huber, Peter H" userId="f47dd5ea-f5ae-4fbf-842e-508ab9c92b88" providerId="ADAL" clId="{FE2235BA-7782-4D53-855E-C7B3EE46988A}" dt="2024-06-06T17:17:37.774" v="325" actId="6549"/>
        <pc:sldMkLst>
          <pc:docMk/>
          <pc:sldMk cId="552857700" sldId="716"/>
        </pc:sldMkLst>
        <pc:spChg chg="mod">
          <ac:chgData name="Huber, Peter H" userId="f47dd5ea-f5ae-4fbf-842e-508ab9c92b88" providerId="ADAL" clId="{FE2235BA-7782-4D53-855E-C7B3EE46988A}" dt="2024-06-06T17:17:37.774" v="325" actId="6549"/>
          <ac:spMkLst>
            <pc:docMk/>
            <pc:sldMk cId="552857700" sldId="716"/>
            <ac:spMk id="3" creationId="{201463F8-3E62-445B-B19A-1AB8BF57D918}"/>
          </ac:spMkLst>
        </pc:spChg>
      </pc:sldChg>
      <pc:sldChg chg="new del">
        <pc:chgData name="Huber, Peter H" userId="f47dd5ea-f5ae-4fbf-842e-508ab9c92b88" providerId="ADAL" clId="{FE2235BA-7782-4D53-855E-C7B3EE46988A}" dt="2024-06-06T16:38:39.805" v="196" actId="47"/>
        <pc:sldMkLst>
          <pc:docMk/>
          <pc:sldMk cId="4058718970" sldId="716"/>
        </pc:sldMkLst>
      </pc:sldChg>
      <pc:sldChg chg="new del">
        <pc:chgData name="Huber, Peter H" userId="f47dd5ea-f5ae-4fbf-842e-508ab9c92b88" providerId="ADAL" clId="{FE2235BA-7782-4D53-855E-C7B3EE46988A}" dt="2024-06-06T16:40:30.782" v="203" actId="47"/>
        <pc:sldMkLst>
          <pc:docMk/>
          <pc:sldMk cId="4264783451" sldId="716"/>
        </pc:sldMkLst>
      </pc:sldChg>
      <pc:sldChg chg="modSp add mod">
        <pc:chgData name="Huber, Peter H" userId="f47dd5ea-f5ae-4fbf-842e-508ab9c92b88" providerId="ADAL" clId="{FE2235BA-7782-4D53-855E-C7B3EE46988A}" dt="2024-06-06T17:25:15.725" v="380" actId="207"/>
        <pc:sldMkLst>
          <pc:docMk/>
          <pc:sldMk cId="237969315" sldId="717"/>
        </pc:sldMkLst>
        <pc:spChg chg="mod">
          <ac:chgData name="Huber, Peter H" userId="f47dd5ea-f5ae-4fbf-842e-508ab9c92b88" providerId="ADAL" clId="{FE2235BA-7782-4D53-855E-C7B3EE46988A}" dt="2024-06-06T17:25:15.725" v="380" actId="207"/>
          <ac:spMkLst>
            <pc:docMk/>
            <pc:sldMk cId="237969315" sldId="717"/>
            <ac:spMk id="3" creationId="{201463F8-3E62-445B-B19A-1AB8BF57D918}"/>
          </ac:spMkLst>
        </pc:spChg>
      </pc:sldChg>
      <pc:sldChg chg="modSp add mod">
        <pc:chgData name="Huber, Peter H" userId="f47dd5ea-f5ae-4fbf-842e-508ab9c92b88" providerId="ADAL" clId="{FE2235BA-7782-4D53-855E-C7B3EE46988A}" dt="2024-06-10T17:54:11.032" v="1765" actId="6549"/>
        <pc:sldMkLst>
          <pc:docMk/>
          <pc:sldMk cId="2991761005" sldId="718"/>
        </pc:sldMkLst>
        <pc:spChg chg="mod">
          <ac:chgData name="Huber, Peter H" userId="f47dd5ea-f5ae-4fbf-842e-508ab9c92b88" providerId="ADAL" clId="{FE2235BA-7782-4D53-855E-C7B3EE46988A}" dt="2024-06-10T17:54:11.032" v="1765" actId="6549"/>
          <ac:spMkLst>
            <pc:docMk/>
            <pc:sldMk cId="2991761005" sldId="718"/>
            <ac:spMk id="3" creationId="{201463F8-3E62-445B-B19A-1AB8BF57D918}"/>
          </ac:spMkLst>
        </pc:spChg>
      </pc:sldChg>
      <pc:sldChg chg="modSp add mod addCm delCm modNotesTx">
        <pc:chgData name="Huber, Peter H" userId="f47dd5ea-f5ae-4fbf-842e-508ab9c92b88" providerId="ADAL" clId="{FE2235BA-7782-4D53-855E-C7B3EE46988A}" dt="2024-06-11T12:51:13.371" v="3075" actId="6549"/>
        <pc:sldMkLst>
          <pc:docMk/>
          <pc:sldMk cId="2933712576" sldId="719"/>
        </pc:sldMkLst>
        <pc:spChg chg="mod">
          <ac:chgData name="Huber, Peter H" userId="f47dd5ea-f5ae-4fbf-842e-508ab9c92b88" providerId="ADAL" clId="{FE2235BA-7782-4D53-855E-C7B3EE46988A}" dt="2024-06-10T19:33:53.238" v="2576" actId="20577"/>
          <ac:spMkLst>
            <pc:docMk/>
            <pc:sldMk cId="2933712576" sldId="719"/>
            <ac:spMk id="2" creationId="{B900F61C-8CE1-1140-8744-5E85DB3D1727}"/>
          </ac:spMkLst>
        </pc:spChg>
        <pc:spChg chg="mod">
          <ac:chgData name="Huber, Peter H" userId="f47dd5ea-f5ae-4fbf-842e-508ab9c92b88" providerId="ADAL" clId="{FE2235BA-7782-4D53-855E-C7B3EE46988A}" dt="2024-06-11T12:51:13.371" v="3075" actId="6549"/>
          <ac:spMkLst>
            <pc:docMk/>
            <pc:sldMk cId="2933712576" sldId="719"/>
            <ac:spMk id="4" creationId="{69E45331-81DD-DE07-DEB7-BC6A2957F987}"/>
          </ac:spMkLst>
        </pc:spChg>
        <pc:picChg chg="ord">
          <ac:chgData name="Huber, Peter H" userId="f47dd5ea-f5ae-4fbf-842e-508ab9c92b88" providerId="ADAL" clId="{FE2235BA-7782-4D53-855E-C7B3EE46988A}" dt="2024-06-10T19:40:12.189" v="2709" actId="167"/>
          <ac:picMkLst>
            <pc:docMk/>
            <pc:sldMk cId="2933712576" sldId="719"/>
            <ac:picMk id="5" creationId="{EAADE96D-3E07-A6EC-DCDB-5C42AD315340}"/>
          </ac:picMkLst>
        </pc:picChg>
        <pc:extLst>
          <p:ext xmlns:p="http://schemas.openxmlformats.org/presentationml/2006/main" uri="{D6D511B9-2390-475A-947B-AFAB55BFBCF1}">
            <pc226:cmChg xmlns:pc226="http://schemas.microsoft.com/office/powerpoint/2022/06/main/command" chg="add del">
              <pc226:chgData name="Huber, Peter H" userId="f47dd5ea-f5ae-4fbf-842e-508ab9c92b88" providerId="ADAL" clId="{FE2235BA-7782-4D53-855E-C7B3EE46988A}" dt="2024-06-10T18:00:43.160" v="1872"/>
              <pc2:cmMkLst xmlns:pc2="http://schemas.microsoft.com/office/powerpoint/2019/9/main/command">
                <pc:docMk/>
                <pc:sldMk cId="2933712576" sldId="719"/>
                <pc2:cmMk id="{11E93518-D957-49EE-84D9-C5E5F4E6EE89}"/>
              </pc2:cmMkLst>
            </pc226:cmChg>
          </p:ext>
        </pc:extLst>
      </pc:sldChg>
      <pc:sldChg chg="modSp add del mod">
        <pc:chgData name="Huber, Peter H" userId="f47dd5ea-f5ae-4fbf-842e-508ab9c92b88" providerId="ADAL" clId="{FE2235BA-7782-4D53-855E-C7B3EE46988A}" dt="2024-06-10T15:13:58.190" v="1368" actId="47"/>
        <pc:sldMkLst>
          <pc:docMk/>
          <pc:sldMk cId="988890682" sldId="720"/>
        </pc:sldMkLst>
        <pc:spChg chg="mod">
          <ac:chgData name="Huber, Peter H" userId="f47dd5ea-f5ae-4fbf-842e-508ab9c92b88" providerId="ADAL" clId="{FE2235BA-7782-4D53-855E-C7B3EE46988A}" dt="2024-06-10T11:45:36.134" v="1344" actId="6549"/>
          <ac:spMkLst>
            <pc:docMk/>
            <pc:sldMk cId="988890682" sldId="720"/>
            <ac:spMk id="2" creationId="{B900F61C-8CE1-1140-8744-5E85DB3D1727}"/>
          </ac:spMkLst>
        </pc:spChg>
        <pc:spChg chg="mod">
          <ac:chgData name="Huber, Peter H" userId="f47dd5ea-f5ae-4fbf-842e-508ab9c92b88" providerId="ADAL" clId="{FE2235BA-7782-4D53-855E-C7B3EE46988A}" dt="2024-06-10T11:45:51.826" v="1367" actId="27636"/>
          <ac:spMkLst>
            <pc:docMk/>
            <pc:sldMk cId="988890682" sldId="720"/>
            <ac:spMk id="3" creationId="{B95C6943-7C8B-491B-B7D5-FDE057226B06}"/>
          </ac:spMkLst>
        </pc:spChg>
      </pc:sldChg>
      <pc:sldChg chg="modSp add mod delCm">
        <pc:chgData name="Huber, Peter H" userId="f47dd5ea-f5ae-4fbf-842e-508ab9c92b88" providerId="ADAL" clId="{FE2235BA-7782-4D53-855E-C7B3EE46988A}" dt="2024-06-10T15:36:15.976" v="1614"/>
        <pc:sldMkLst>
          <pc:docMk/>
          <pc:sldMk cId="1553259166" sldId="720"/>
        </pc:sldMkLst>
        <pc:spChg chg="mod">
          <ac:chgData name="Huber, Peter H" userId="f47dd5ea-f5ae-4fbf-842e-508ab9c92b88" providerId="ADAL" clId="{FE2235BA-7782-4D53-855E-C7B3EE46988A}" dt="2024-06-10T15:18:57.354" v="1469" actId="14"/>
          <ac:spMkLst>
            <pc:docMk/>
            <pc:sldMk cId="1553259166" sldId="720"/>
            <ac:spMk id="3" creationId="{5A7CF331-0B53-4C37-9A0A-A9D3EEB5908B}"/>
          </ac:spMkLst>
        </pc:spChg>
        <pc:extLst>
          <p:ext xmlns:p="http://schemas.openxmlformats.org/presentationml/2006/main" uri="{D6D511B9-2390-475A-947B-AFAB55BFBCF1}">
            <pc226:cmChg xmlns:pc226="http://schemas.microsoft.com/office/powerpoint/2022/06/main/command" chg="del">
              <pc226:chgData name="Huber, Peter H" userId="f47dd5ea-f5ae-4fbf-842e-508ab9c92b88" providerId="ADAL" clId="{FE2235BA-7782-4D53-855E-C7B3EE46988A}" dt="2024-06-10T15:36:15.976" v="1614"/>
              <pc2:cmMkLst xmlns:pc2="http://schemas.microsoft.com/office/powerpoint/2019/9/main/command">
                <pc:docMk/>
                <pc:sldMk cId="1553259166" sldId="720"/>
                <pc2:cmMk id="{3D61B6B9-71CE-4B90-9AF0-38778A91A235}"/>
              </pc2:cmMkLst>
            </pc226:cmChg>
          </p:ext>
        </pc:extLst>
      </pc:sldChg>
      <pc:sldChg chg="add del">
        <pc:chgData name="Huber, Peter H" userId="f47dd5ea-f5ae-4fbf-842e-508ab9c92b88" providerId="ADAL" clId="{FE2235BA-7782-4D53-855E-C7B3EE46988A}" dt="2024-06-10T15:15:23.437" v="1373" actId="47"/>
        <pc:sldMkLst>
          <pc:docMk/>
          <pc:sldMk cId="1092101737" sldId="721"/>
        </pc:sldMkLst>
      </pc:sldChg>
      <pc:sldChg chg="addSp delSp modSp add mod delCm modCm">
        <pc:chgData name="Huber, Peter H" userId="f47dd5ea-f5ae-4fbf-842e-508ab9c92b88" providerId="ADAL" clId="{FE2235BA-7782-4D53-855E-C7B3EE46988A}" dt="2024-06-10T19:05:09.891" v="2080" actId="22"/>
        <pc:sldMkLst>
          <pc:docMk/>
          <pc:sldMk cId="1198637765" sldId="721"/>
        </pc:sldMkLst>
        <pc:spChg chg="mod">
          <ac:chgData name="Huber, Peter H" userId="f47dd5ea-f5ae-4fbf-842e-508ab9c92b88" providerId="ADAL" clId="{FE2235BA-7782-4D53-855E-C7B3EE46988A}" dt="2024-06-10T15:22:24.457" v="1526" actId="6549"/>
          <ac:spMkLst>
            <pc:docMk/>
            <pc:sldMk cId="1198637765" sldId="721"/>
            <ac:spMk id="2" creationId="{B900F61C-8CE1-1140-8744-5E85DB3D1727}"/>
          </ac:spMkLst>
        </pc:spChg>
        <pc:spChg chg="mod">
          <ac:chgData name="Huber, Peter H" userId="f47dd5ea-f5ae-4fbf-842e-508ab9c92b88" providerId="ADAL" clId="{FE2235BA-7782-4D53-855E-C7B3EE46988A}" dt="2024-06-10T18:57:30.200" v="2078" actId="20577"/>
          <ac:spMkLst>
            <pc:docMk/>
            <pc:sldMk cId="1198637765" sldId="721"/>
            <ac:spMk id="3" creationId="{5A7CF331-0B53-4C37-9A0A-A9D3EEB5908B}"/>
          </ac:spMkLst>
        </pc:spChg>
        <pc:spChg chg="add del">
          <ac:chgData name="Huber, Peter H" userId="f47dd5ea-f5ae-4fbf-842e-508ab9c92b88" providerId="ADAL" clId="{FE2235BA-7782-4D53-855E-C7B3EE46988A}" dt="2024-06-10T19:05:09.891" v="2080" actId="22"/>
          <ac:spMkLst>
            <pc:docMk/>
            <pc:sldMk cId="1198637765" sldId="721"/>
            <ac:spMk id="6" creationId="{99DFF7D6-C7F0-0813-EAF0-FB7FB5912B8C}"/>
          </ac:spMkLst>
        </pc:spChg>
        <pc:extLst>
          <p:ext xmlns:p="http://schemas.openxmlformats.org/presentationml/2006/main" uri="{D6D511B9-2390-475A-947B-AFAB55BFBCF1}">
            <pc226:cmChg xmlns:pc226="http://schemas.microsoft.com/office/powerpoint/2022/06/main/command" chg="del mod">
              <pc226:chgData name="Huber, Peter H" userId="f47dd5ea-f5ae-4fbf-842e-508ab9c92b88" providerId="ADAL" clId="{FE2235BA-7782-4D53-855E-C7B3EE46988A}" dt="2024-06-10T15:36:21.234" v="1615"/>
              <pc2:cmMkLst xmlns:pc2="http://schemas.microsoft.com/office/powerpoint/2019/9/main/command">
                <pc:docMk/>
                <pc:sldMk cId="1198637765" sldId="721"/>
                <pc2:cmMk id="{8FA64962-68EF-44AC-B58F-6519F65118DE}"/>
              </pc2:cmMkLst>
            </pc226:cmChg>
          </p:ext>
        </pc:extLst>
      </pc:sldChg>
      <pc:sldChg chg="modSp add mod delCm modCm modNotesTx">
        <pc:chgData name="Huber, Peter H" userId="f47dd5ea-f5ae-4fbf-842e-508ab9c92b88" providerId="ADAL" clId="{FE2235BA-7782-4D53-855E-C7B3EE46988A}" dt="2024-06-11T11:56:49.034" v="2960" actId="404"/>
        <pc:sldMkLst>
          <pc:docMk/>
          <pc:sldMk cId="2978333746" sldId="722"/>
        </pc:sldMkLst>
        <pc:spChg chg="mod">
          <ac:chgData name="Huber, Peter H" userId="f47dd5ea-f5ae-4fbf-842e-508ab9c92b88" providerId="ADAL" clId="{FE2235BA-7782-4D53-855E-C7B3EE46988A}" dt="2024-06-10T17:57:07.393" v="1843" actId="6549"/>
          <ac:spMkLst>
            <pc:docMk/>
            <pc:sldMk cId="2978333746" sldId="722"/>
            <ac:spMk id="2" creationId="{B900F61C-8CE1-1140-8744-5E85DB3D1727}"/>
          </ac:spMkLst>
        </pc:spChg>
        <pc:spChg chg="mod">
          <ac:chgData name="Huber, Peter H" userId="f47dd5ea-f5ae-4fbf-842e-508ab9c92b88" providerId="ADAL" clId="{FE2235BA-7782-4D53-855E-C7B3EE46988A}" dt="2024-06-11T11:56:49.034" v="2960" actId="404"/>
          <ac:spMkLst>
            <pc:docMk/>
            <pc:sldMk cId="2978333746" sldId="722"/>
            <ac:spMk id="4" creationId="{69E45331-81DD-DE07-DEB7-BC6A2957F987}"/>
          </ac:spMkLst>
        </pc:spChg>
        <pc:extLst>
          <p:ext xmlns:p="http://schemas.openxmlformats.org/presentationml/2006/main" uri="{D6D511B9-2390-475A-947B-AFAB55BFBCF1}">
            <pc226:cmChg xmlns:pc226="http://schemas.microsoft.com/office/powerpoint/2022/06/main/command" chg="del mod">
              <pc226:chgData name="Huber, Peter H" userId="f47dd5ea-f5ae-4fbf-842e-508ab9c92b88" providerId="ADAL" clId="{FE2235BA-7782-4D53-855E-C7B3EE46988A}" dt="2024-06-10T17:54:44.043" v="1791"/>
              <pc2:cmMkLst xmlns:pc2="http://schemas.microsoft.com/office/powerpoint/2019/9/main/command">
                <pc:docMk/>
                <pc:sldMk cId="2978333746" sldId="722"/>
                <pc2:cmMk id="{4858FB3C-BB90-4E4B-A6F7-8E6364FA0C77}"/>
              </pc2:cmMkLst>
            </pc226:cmChg>
          </p:ext>
        </pc:extLst>
      </pc:sldChg>
      <pc:sldChg chg="modSp add mod">
        <pc:chgData name="Huber, Peter H" userId="f47dd5ea-f5ae-4fbf-842e-508ab9c92b88" providerId="ADAL" clId="{FE2235BA-7782-4D53-855E-C7B3EE46988A}" dt="2024-06-11T11:48:24.771" v="2946" actId="20577"/>
        <pc:sldMkLst>
          <pc:docMk/>
          <pc:sldMk cId="3222321187" sldId="723"/>
        </pc:sldMkLst>
        <pc:spChg chg="mod">
          <ac:chgData name="Huber, Peter H" userId="f47dd5ea-f5ae-4fbf-842e-508ab9c92b88" providerId="ADAL" clId="{FE2235BA-7782-4D53-855E-C7B3EE46988A}" dt="2024-06-10T18:02:22.823" v="1911" actId="20577"/>
          <ac:spMkLst>
            <pc:docMk/>
            <pc:sldMk cId="3222321187" sldId="723"/>
            <ac:spMk id="2" creationId="{B900F61C-8CE1-1140-8744-5E85DB3D1727}"/>
          </ac:spMkLst>
        </pc:spChg>
        <pc:spChg chg="mod">
          <ac:chgData name="Huber, Peter H" userId="f47dd5ea-f5ae-4fbf-842e-508ab9c92b88" providerId="ADAL" clId="{FE2235BA-7782-4D53-855E-C7B3EE46988A}" dt="2024-06-11T11:48:24.771" v="2946" actId="20577"/>
          <ac:spMkLst>
            <pc:docMk/>
            <pc:sldMk cId="3222321187" sldId="723"/>
            <ac:spMk id="4" creationId="{69E45331-81DD-DE07-DEB7-BC6A2957F987}"/>
          </ac:spMkLst>
        </pc:spChg>
      </pc:sldChg>
      <pc:sldChg chg="modSp new mod">
        <pc:chgData name="Huber, Peter H" userId="f47dd5ea-f5ae-4fbf-842e-508ab9c92b88" providerId="ADAL" clId="{FE2235BA-7782-4D53-855E-C7B3EE46988A}" dt="2024-06-10T19:17:05.530" v="2134" actId="6549"/>
        <pc:sldMkLst>
          <pc:docMk/>
          <pc:sldMk cId="1400936373" sldId="724"/>
        </pc:sldMkLst>
        <pc:spChg chg="mod">
          <ac:chgData name="Huber, Peter H" userId="f47dd5ea-f5ae-4fbf-842e-508ab9c92b88" providerId="ADAL" clId="{FE2235BA-7782-4D53-855E-C7B3EE46988A}" dt="2024-06-10T19:05:56.532" v="2085" actId="108"/>
          <ac:spMkLst>
            <pc:docMk/>
            <pc:sldMk cId="1400936373" sldId="724"/>
            <ac:spMk id="2" creationId="{FB718784-B7D0-C7C8-33E2-DE30918BB828}"/>
          </ac:spMkLst>
        </pc:spChg>
        <pc:spChg chg="mod">
          <ac:chgData name="Huber, Peter H" userId="f47dd5ea-f5ae-4fbf-842e-508ab9c92b88" providerId="ADAL" clId="{FE2235BA-7782-4D53-855E-C7B3EE46988A}" dt="2024-06-10T19:17:05.530" v="2134" actId="6549"/>
          <ac:spMkLst>
            <pc:docMk/>
            <pc:sldMk cId="1400936373" sldId="724"/>
            <ac:spMk id="3" creationId="{109FD902-352E-6CF7-DEE6-D25D17E1242E}"/>
          </ac:spMkLst>
        </pc:spChg>
      </pc:sldChg>
      <pc:sldChg chg="modSp add mod">
        <pc:chgData name="Huber, Peter H" userId="f47dd5ea-f5ae-4fbf-842e-508ab9c92b88" providerId="ADAL" clId="{FE2235BA-7782-4D53-855E-C7B3EE46988A}" dt="2024-06-11T12:52:13.909" v="3079" actId="6549"/>
        <pc:sldMkLst>
          <pc:docMk/>
          <pc:sldMk cId="1181600287" sldId="725"/>
        </pc:sldMkLst>
        <pc:spChg chg="mod">
          <ac:chgData name="Huber, Peter H" userId="f47dd5ea-f5ae-4fbf-842e-508ab9c92b88" providerId="ADAL" clId="{FE2235BA-7782-4D53-855E-C7B3EE46988A}" dt="2024-06-11T12:52:13.909" v="3079" actId="6549"/>
          <ac:spMkLst>
            <pc:docMk/>
            <pc:sldMk cId="1181600287" sldId="725"/>
            <ac:spMk id="4" creationId="{69E45331-81DD-DE07-DEB7-BC6A2957F987}"/>
          </ac:spMkLst>
        </pc:spChg>
      </pc:sldChg>
      <pc:sldChg chg="modSp add mod">
        <pc:chgData name="Huber, Peter H" userId="f47dd5ea-f5ae-4fbf-842e-508ab9c92b88" providerId="ADAL" clId="{FE2235BA-7782-4D53-855E-C7B3EE46988A}" dt="2024-06-11T12:53:57.222" v="3080" actId="6549"/>
        <pc:sldMkLst>
          <pc:docMk/>
          <pc:sldMk cId="2715065923" sldId="726"/>
        </pc:sldMkLst>
        <pc:spChg chg="mod">
          <ac:chgData name="Huber, Peter H" userId="f47dd5ea-f5ae-4fbf-842e-508ab9c92b88" providerId="ADAL" clId="{FE2235BA-7782-4D53-855E-C7B3EE46988A}" dt="2024-06-11T12:53:57.222" v="3080" actId="6549"/>
          <ac:spMkLst>
            <pc:docMk/>
            <pc:sldMk cId="2715065923" sldId="726"/>
            <ac:spMk id="4" creationId="{69E45331-81DD-DE07-DEB7-BC6A2957F987}"/>
          </ac:spMkLst>
        </pc:spChg>
      </pc:sldChg>
      <pc:sldMasterChg chg="setBg modSldLayout">
        <pc:chgData name="Huber, Peter H" userId="f47dd5ea-f5ae-4fbf-842e-508ab9c92b88" providerId="ADAL" clId="{FE2235BA-7782-4D53-855E-C7B3EE46988A}" dt="2024-06-06T16:36:55.022" v="189"/>
        <pc:sldMasterMkLst>
          <pc:docMk/>
          <pc:sldMasterMk cId="3655243265" sldId="2147483706"/>
        </pc:sldMasterMkLst>
        <pc:sldLayoutChg chg="setBg">
          <pc:chgData name="Huber, Peter H" userId="f47dd5ea-f5ae-4fbf-842e-508ab9c92b88" providerId="ADAL" clId="{FE2235BA-7782-4D53-855E-C7B3EE46988A}" dt="2024-06-06T16:36:55.022" v="189"/>
          <pc:sldLayoutMkLst>
            <pc:docMk/>
            <pc:sldMasterMk cId="3655243265" sldId="2147483706"/>
            <pc:sldLayoutMk cId="1219157929" sldId="2147483707"/>
          </pc:sldLayoutMkLst>
        </pc:sldLayoutChg>
        <pc:sldLayoutChg chg="setBg">
          <pc:chgData name="Huber, Peter H" userId="f47dd5ea-f5ae-4fbf-842e-508ab9c92b88" providerId="ADAL" clId="{FE2235BA-7782-4D53-855E-C7B3EE46988A}" dt="2024-06-06T16:36:55.022" v="189"/>
          <pc:sldLayoutMkLst>
            <pc:docMk/>
            <pc:sldMasterMk cId="3655243265" sldId="2147483706"/>
            <pc:sldLayoutMk cId="3219577654" sldId="2147483708"/>
          </pc:sldLayoutMkLst>
        </pc:sldLayoutChg>
        <pc:sldLayoutChg chg="setBg">
          <pc:chgData name="Huber, Peter H" userId="f47dd5ea-f5ae-4fbf-842e-508ab9c92b88" providerId="ADAL" clId="{FE2235BA-7782-4D53-855E-C7B3EE46988A}" dt="2024-06-06T16:36:55.022" v="189"/>
          <pc:sldLayoutMkLst>
            <pc:docMk/>
            <pc:sldMasterMk cId="3655243265" sldId="2147483706"/>
            <pc:sldLayoutMk cId="3709862267" sldId="2147483709"/>
          </pc:sldLayoutMkLst>
        </pc:sldLayoutChg>
        <pc:sldLayoutChg chg="setBg">
          <pc:chgData name="Huber, Peter H" userId="f47dd5ea-f5ae-4fbf-842e-508ab9c92b88" providerId="ADAL" clId="{FE2235BA-7782-4D53-855E-C7B3EE46988A}" dt="2024-06-06T16:36:55.022" v="189"/>
          <pc:sldLayoutMkLst>
            <pc:docMk/>
            <pc:sldMasterMk cId="3655243265" sldId="2147483706"/>
            <pc:sldLayoutMk cId="3913618979" sldId="2147483710"/>
          </pc:sldLayoutMkLst>
        </pc:sldLayoutChg>
        <pc:sldLayoutChg chg="setBg">
          <pc:chgData name="Huber, Peter H" userId="f47dd5ea-f5ae-4fbf-842e-508ab9c92b88" providerId="ADAL" clId="{FE2235BA-7782-4D53-855E-C7B3EE46988A}" dt="2024-06-06T16:36:55.022" v="189"/>
          <pc:sldLayoutMkLst>
            <pc:docMk/>
            <pc:sldMasterMk cId="3655243265" sldId="2147483706"/>
            <pc:sldLayoutMk cId="1172545323" sldId="2147483711"/>
          </pc:sldLayoutMkLst>
        </pc:sldLayoutChg>
        <pc:sldLayoutChg chg="setBg">
          <pc:chgData name="Huber, Peter H" userId="f47dd5ea-f5ae-4fbf-842e-508ab9c92b88" providerId="ADAL" clId="{FE2235BA-7782-4D53-855E-C7B3EE46988A}" dt="2024-06-06T16:36:55.022" v="189"/>
          <pc:sldLayoutMkLst>
            <pc:docMk/>
            <pc:sldMasterMk cId="3655243265" sldId="2147483706"/>
            <pc:sldLayoutMk cId="3300012288" sldId="2147483712"/>
          </pc:sldLayoutMkLst>
        </pc:sldLayoutChg>
        <pc:sldLayoutChg chg="setBg">
          <pc:chgData name="Huber, Peter H" userId="f47dd5ea-f5ae-4fbf-842e-508ab9c92b88" providerId="ADAL" clId="{FE2235BA-7782-4D53-855E-C7B3EE46988A}" dt="2024-06-06T16:36:55.022" v="189"/>
          <pc:sldLayoutMkLst>
            <pc:docMk/>
            <pc:sldMasterMk cId="3655243265" sldId="2147483706"/>
            <pc:sldLayoutMk cId="1732308651" sldId="2147483713"/>
          </pc:sldLayoutMkLst>
        </pc:sldLayoutChg>
        <pc:sldLayoutChg chg="setBg">
          <pc:chgData name="Huber, Peter H" userId="f47dd5ea-f5ae-4fbf-842e-508ab9c92b88" providerId="ADAL" clId="{FE2235BA-7782-4D53-855E-C7B3EE46988A}" dt="2024-06-06T16:36:55.022" v="189"/>
          <pc:sldLayoutMkLst>
            <pc:docMk/>
            <pc:sldMasterMk cId="3655243265" sldId="2147483706"/>
            <pc:sldLayoutMk cId="213828674" sldId="2147483714"/>
          </pc:sldLayoutMkLst>
        </pc:sldLayoutChg>
        <pc:sldLayoutChg chg="setBg">
          <pc:chgData name="Huber, Peter H" userId="f47dd5ea-f5ae-4fbf-842e-508ab9c92b88" providerId="ADAL" clId="{FE2235BA-7782-4D53-855E-C7B3EE46988A}" dt="2024-06-06T16:36:55.022" v="189"/>
          <pc:sldLayoutMkLst>
            <pc:docMk/>
            <pc:sldMasterMk cId="3655243265" sldId="2147483706"/>
            <pc:sldLayoutMk cId="4183483755" sldId="2147483715"/>
          </pc:sldLayoutMkLst>
        </pc:sldLayoutChg>
        <pc:sldLayoutChg chg="setBg">
          <pc:chgData name="Huber, Peter H" userId="f47dd5ea-f5ae-4fbf-842e-508ab9c92b88" providerId="ADAL" clId="{FE2235BA-7782-4D53-855E-C7B3EE46988A}" dt="2024-06-06T16:36:55.022" v="189"/>
          <pc:sldLayoutMkLst>
            <pc:docMk/>
            <pc:sldMasterMk cId="3655243265" sldId="2147483706"/>
            <pc:sldLayoutMk cId="97059767" sldId="2147483716"/>
          </pc:sldLayoutMkLst>
        </pc:sldLayoutChg>
        <pc:sldLayoutChg chg="setBg">
          <pc:chgData name="Huber, Peter H" userId="f47dd5ea-f5ae-4fbf-842e-508ab9c92b88" providerId="ADAL" clId="{FE2235BA-7782-4D53-855E-C7B3EE46988A}" dt="2024-06-06T16:36:55.022" v="189"/>
          <pc:sldLayoutMkLst>
            <pc:docMk/>
            <pc:sldMasterMk cId="3655243265" sldId="2147483706"/>
            <pc:sldLayoutMk cId="1494678560" sldId="2147483717"/>
          </pc:sldLayoutMkLst>
        </pc:sldLayoutChg>
        <pc:sldLayoutChg chg="setBg">
          <pc:chgData name="Huber, Peter H" userId="f47dd5ea-f5ae-4fbf-842e-508ab9c92b88" providerId="ADAL" clId="{FE2235BA-7782-4D53-855E-C7B3EE46988A}" dt="2024-06-06T16:36:55.022" v="189"/>
          <pc:sldLayoutMkLst>
            <pc:docMk/>
            <pc:sldMasterMk cId="3655243265" sldId="2147483706"/>
            <pc:sldLayoutMk cId="3260182389" sldId="2147483718"/>
          </pc:sldLayoutMkLst>
        </pc:sldLayoutChg>
        <pc:sldLayoutChg chg="setBg">
          <pc:chgData name="Huber, Peter H" userId="f47dd5ea-f5ae-4fbf-842e-508ab9c92b88" providerId="ADAL" clId="{FE2235BA-7782-4D53-855E-C7B3EE46988A}" dt="2024-06-06T16:36:55.022" v="189"/>
          <pc:sldLayoutMkLst>
            <pc:docMk/>
            <pc:sldMasterMk cId="3655243265" sldId="2147483706"/>
            <pc:sldLayoutMk cId="308583827" sldId="2147483719"/>
          </pc:sldLayoutMkLst>
        </pc:sldLayoutChg>
        <pc:sldLayoutChg chg="setBg">
          <pc:chgData name="Huber, Peter H" userId="f47dd5ea-f5ae-4fbf-842e-508ab9c92b88" providerId="ADAL" clId="{FE2235BA-7782-4D53-855E-C7B3EE46988A}" dt="2024-06-06T16:36:55.022" v="189"/>
          <pc:sldLayoutMkLst>
            <pc:docMk/>
            <pc:sldMasterMk cId="3655243265" sldId="2147483706"/>
            <pc:sldLayoutMk cId="1889973124" sldId="2147483720"/>
          </pc:sldLayoutMkLst>
        </pc:sldLayoutChg>
        <pc:sldLayoutChg chg="setBg">
          <pc:chgData name="Huber, Peter H" userId="f47dd5ea-f5ae-4fbf-842e-508ab9c92b88" providerId="ADAL" clId="{FE2235BA-7782-4D53-855E-C7B3EE46988A}" dt="2024-06-06T16:36:55.022" v="189"/>
          <pc:sldLayoutMkLst>
            <pc:docMk/>
            <pc:sldMasterMk cId="3655243265" sldId="2147483706"/>
            <pc:sldLayoutMk cId="1253283333" sldId="2147483721"/>
          </pc:sldLayoutMkLst>
        </pc:sldLayoutChg>
        <pc:sldLayoutChg chg="setBg">
          <pc:chgData name="Huber, Peter H" userId="f47dd5ea-f5ae-4fbf-842e-508ab9c92b88" providerId="ADAL" clId="{FE2235BA-7782-4D53-855E-C7B3EE46988A}" dt="2024-06-06T16:36:55.022" v="189"/>
          <pc:sldLayoutMkLst>
            <pc:docMk/>
            <pc:sldMasterMk cId="3655243265" sldId="2147483706"/>
            <pc:sldLayoutMk cId="3263841954" sldId="2147483722"/>
          </pc:sldLayoutMkLst>
        </pc:sldLayoutChg>
        <pc:sldLayoutChg chg="delSp mod setBg">
          <pc:chgData name="Huber, Peter H" userId="f47dd5ea-f5ae-4fbf-842e-508ab9c92b88" providerId="ADAL" clId="{FE2235BA-7782-4D53-855E-C7B3EE46988A}" dt="2024-06-06T16:36:55.022" v="189"/>
          <pc:sldLayoutMkLst>
            <pc:docMk/>
            <pc:sldMasterMk cId="3655243265" sldId="2147483706"/>
            <pc:sldLayoutMk cId="660909238" sldId="2147483723"/>
          </pc:sldLayoutMkLst>
          <pc:grpChg chg="del">
            <ac:chgData name="Huber, Peter H" userId="f47dd5ea-f5ae-4fbf-842e-508ab9c92b88" providerId="ADAL" clId="{FE2235BA-7782-4D53-855E-C7B3EE46988A}" dt="2024-06-06T15:34:03.404" v="128" actId="478"/>
            <ac:grpSpMkLst>
              <pc:docMk/>
              <pc:sldMasterMk cId="3655243265" sldId="2147483706"/>
              <pc:sldLayoutMk cId="660909238" sldId="2147483723"/>
              <ac:grpSpMk id="11" creationId="{148665FB-1017-D849-AF29-9A62C4C068DA}"/>
            </ac:grpSpMkLst>
          </pc:grpChg>
          <pc:picChg chg="del">
            <ac:chgData name="Huber, Peter H" userId="f47dd5ea-f5ae-4fbf-842e-508ab9c92b88" providerId="ADAL" clId="{FE2235BA-7782-4D53-855E-C7B3EE46988A}" dt="2024-06-06T15:33:54.353" v="127" actId="478"/>
            <ac:picMkLst>
              <pc:docMk/>
              <pc:sldMasterMk cId="3655243265" sldId="2147483706"/>
              <pc:sldLayoutMk cId="660909238" sldId="2147483723"/>
              <ac:picMk id="9" creationId="{8340EA55-C846-0549-9DB2-93831B92640B}"/>
            </ac:picMkLst>
          </pc:picChg>
        </pc:sldLayoutChg>
        <pc:sldLayoutChg chg="setBg">
          <pc:chgData name="Huber, Peter H" userId="f47dd5ea-f5ae-4fbf-842e-508ab9c92b88" providerId="ADAL" clId="{FE2235BA-7782-4D53-855E-C7B3EE46988A}" dt="2024-06-06T16:36:55.022" v="189"/>
          <pc:sldLayoutMkLst>
            <pc:docMk/>
            <pc:sldMasterMk cId="3655243265" sldId="2147483706"/>
            <pc:sldLayoutMk cId="1680047638" sldId="2147483724"/>
          </pc:sldLayoutMkLst>
        </pc:sldLayoutChg>
      </pc:sldMasterChg>
    </pc:docChg>
  </pc:docChgLst>
  <pc:docChgLst>
    <pc:chgData name="Owusu, Henrietta R" userId="S::henrietta.owusu@hud.gov::7fc325f0-05cf-44b8-ba28-aeac47e3e365" providerId="AD" clId="Web-{622452BE-55E9-DA2B-27D3-72438628361F}"/>
    <pc:docChg chg="mod">
      <pc:chgData name="Owusu, Henrietta R" userId="S::henrietta.owusu@hud.gov::7fc325f0-05cf-44b8-ba28-aeac47e3e365" providerId="AD" clId="Web-{622452BE-55E9-DA2B-27D3-72438628361F}" dt="2024-06-06T20:26:00.021" v="1"/>
      <pc:docMkLst>
        <pc:docMk/>
      </pc:docMkLst>
      <pc:sldChg chg="modCm">
        <pc:chgData name="Owusu, Henrietta R" userId="S::henrietta.owusu@hud.gov::7fc325f0-05cf-44b8-ba28-aeac47e3e365" providerId="AD" clId="Web-{622452BE-55E9-DA2B-27D3-72438628361F}" dt="2024-06-06T20:26:00.021" v="1"/>
        <pc:sldMkLst>
          <pc:docMk/>
          <pc:sldMk cId="2867406243" sldId="713"/>
        </pc:sldMkLst>
        <pc:extLst>
          <p:ext xmlns:p="http://schemas.openxmlformats.org/presentationml/2006/main" uri="{D6D511B9-2390-475A-947B-AFAB55BFBCF1}">
            <pc226:cmChg xmlns:pc226="http://schemas.microsoft.com/office/powerpoint/2022/06/main/command" chg="">
              <pc226:chgData name="Owusu, Henrietta R" userId="S::henrietta.owusu@hud.gov::7fc325f0-05cf-44b8-ba28-aeac47e3e365" providerId="AD" clId="Web-{622452BE-55E9-DA2B-27D3-72438628361F}" dt="2024-06-06T20:26:00.021" v="1"/>
              <pc2:cmMkLst xmlns:pc2="http://schemas.microsoft.com/office/powerpoint/2019/9/main/command">
                <pc:docMk/>
                <pc:sldMk cId="2867406243" sldId="713"/>
                <pc2:cmMk id="{83B9CBC0-D9B9-46EB-BEF5-3398B4CC5156}"/>
              </pc2:cmMkLst>
              <pc226:cmRplyChg chg="add">
                <pc226:chgData name="Owusu, Henrietta R" userId="S::henrietta.owusu@hud.gov::7fc325f0-05cf-44b8-ba28-aeac47e3e365" providerId="AD" clId="Web-{622452BE-55E9-DA2B-27D3-72438628361F}" dt="2024-06-06T20:26:00.021" v="1"/>
                <pc2:cmRplyMkLst xmlns:pc2="http://schemas.microsoft.com/office/powerpoint/2019/9/main/command">
                  <pc:docMk/>
                  <pc:sldMk cId="2867406243" sldId="713"/>
                  <pc2:cmMk id="{83B9CBC0-D9B9-46EB-BEF5-3398B4CC5156}"/>
                  <pc2:cmRplyMk id="{CB0492A6-73AB-4B6D-A67E-867569E6DEDF}"/>
                </pc2:cmRplyMkLst>
              </pc226:cmRplyChg>
            </pc226:cmChg>
          </p:ext>
        </pc:extLst>
      </pc:sldChg>
    </pc:docChg>
  </pc:docChgLst>
  <pc:docChgLst>
    <pc:chgData name="Frazier, Danielle" userId="S::danielle.frazier@hud.gov::e7b57a38-6041-492e-a212-04c829651279" providerId="AD" clId="Web-{91480311-122A-2DA7-AC1C-D6BEE24CA86C}"/>
    <pc:docChg chg="mod">
      <pc:chgData name="Frazier, Danielle" userId="S::danielle.frazier@hud.gov::e7b57a38-6041-492e-a212-04c829651279" providerId="AD" clId="Web-{91480311-122A-2DA7-AC1C-D6BEE24CA86C}" dt="2024-06-06T20:51:05.847" v="1"/>
      <pc:docMkLst>
        <pc:docMk/>
      </pc:docMkLst>
      <pc:sldChg chg="modCm">
        <pc:chgData name="Frazier, Danielle" userId="S::danielle.frazier@hud.gov::e7b57a38-6041-492e-a212-04c829651279" providerId="AD" clId="Web-{91480311-122A-2DA7-AC1C-D6BEE24CA86C}" dt="2024-06-06T20:51:05.847" v="1"/>
        <pc:sldMkLst>
          <pc:docMk/>
          <pc:sldMk cId="3393389940" sldId="677"/>
        </pc:sldMkLst>
        <pc:extLst>
          <p:ext xmlns:p="http://schemas.openxmlformats.org/presentationml/2006/main" uri="{D6D511B9-2390-475A-947B-AFAB55BFBCF1}">
            <pc226:cmChg xmlns:pc226="http://schemas.microsoft.com/office/powerpoint/2022/06/main/command" chg="">
              <pc226:chgData name="Frazier, Danielle" userId="S::danielle.frazier@hud.gov::e7b57a38-6041-492e-a212-04c829651279" providerId="AD" clId="Web-{91480311-122A-2DA7-AC1C-D6BEE24CA86C}" dt="2024-06-06T20:51:05.847" v="1"/>
              <pc2:cmMkLst xmlns:pc2="http://schemas.microsoft.com/office/powerpoint/2019/9/main/command">
                <pc:docMk/>
                <pc:sldMk cId="3393389940" sldId="677"/>
                <pc2:cmMk id="{C78E0088-A7BF-4F7C-80ED-7CA7CDDA8916}"/>
              </pc2:cmMkLst>
              <pc226:cmRplyChg chg="add">
                <pc226:chgData name="Frazier, Danielle" userId="S::danielle.frazier@hud.gov::e7b57a38-6041-492e-a212-04c829651279" providerId="AD" clId="Web-{91480311-122A-2DA7-AC1C-D6BEE24CA86C}" dt="2024-06-06T20:51:05.847" v="1"/>
                <pc2:cmRplyMkLst xmlns:pc2="http://schemas.microsoft.com/office/powerpoint/2019/9/main/command">
                  <pc:docMk/>
                  <pc:sldMk cId="3393389940" sldId="677"/>
                  <pc2:cmMk id="{C78E0088-A7BF-4F7C-80ED-7CA7CDDA8916}"/>
                  <pc2:cmRplyMk id="{803DC388-8A11-41A3-97A8-1F038CD220C0}"/>
                </pc2:cmRplyMkLst>
              </pc226:cmRplyChg>
            </pc226:cmChg>
          </p:ext>
        </pc:ext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latin typeface="Aptos" panose="020B0004020202020204" pitchFamily="34" charset="0"/>
              </a:rPr>
              <a:t>Units Completed in FY 2023</a:t>
            </a: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Units Completed in FY 2023</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A00B-40EB-9CA9-4EE076CC341C}"/>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A00B-40EB-9CA9-4EE076CC341C}"/>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A00B-40EB-9CA9-4EE076CC341C}"/>
              </c:ext>
            </c:extLst>
          </c:dPt>
          <c:dLbls>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ln>
                      <a:noFill/>
                    </a:ln>
                    <a:solidFill>
                      <a:schemeClr val="bg1"/>
                    </a:solidFill>
                    <a:latin typeface="Aptos" panose="020B0004020202020204" pitchFamily="34" charset="0"/>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Rental</c:v>
                </c:pt>
                <c:pt idx="1">
                  <c:v>Homebuyer</c:v>
                </c:pt>
                <c:pt idx="2">
                  <c:v>Homeowner Rehab</c:v>
                </c:pt>
              </c:strCache>
            </c:strRef>
          </c:cat>
          <c:val>
            <c:numRef>
              <c:f>Sheet1!$B$2:$B$4</c:f>
              <c:numCache>
                <c:formatCode>General</c:formatCode>
                <c:ptCount val="3"/>
                <c:pt idx="0">
                  <c:v>6848</c:v>
                </c:pt>
                <c:pt idx="1">
                  <c:v>4051</c:v>
                </c:pt>
                <c:pt idx="2">
                  <c:v>2717</c:v>
                </c:pt>
              </c:numCache>
            </c:numRef>
          </c:val>
          <c:extLst>
            <c:ext xmlns:c16="http://schemas.microsoft.com/office/drawing/2014/chart" uri="{C3380CC4-5D6E-409C-BE32-E72D297353CC}">
              <c16:uniqueId val="{00000000-9C9B-42DE-8004-C98B31F09D0D}"/>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Aptos" panose="020B00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10FD6E-0D5F-4D43-9579-5CDF38005F7F}" type="datetimeFigureOut">
              <a:rPr lang="en-US" smtClean="0"/>
              <a:t>6/5/2024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E545B7-6F5A-4814-9820-2C919E00AC3C}" type="slidenum">
              <a:rPr lang="en-US" smtClean="0"/>
              <a:t>‹#›</a:t>
            </a:fld>
            <a:endParaRPr lang="en-US"/>
          </a:p>
        </p:txBody>
      </p:sp>
    </p:spTree>
    <p:extLst>
      <p:ext uri="{BB962C8B-B14F-4D97-AF65-F5344CB8AC3E}">
        <p14:creationId xmlns:p14="http://schemas.microsoft.com/office/powerpoint/2010/main" val="2622510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E545B7-6F5A-4814-9820-2C919E00AC3C}" type="slidenum">
              <a:rPr lang="en-US" smtClean="0"/>
              <a:t>1</a:t>
            </a:fld>
            <a:endParaRPr lang="en-US"/>
          </a:p>
        </p:txBody>
      </p:sp>
    </p:spTree>
    <p:extLst>
      <p:ext uri="{BB962C8B-B14F-4D97-AF65-F5344CB8AC3E}">
        <p14:creationId xmlns:p14="http://schemas.microsoft.com/office/powerpoint/2010/main" val="4017964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6527B77-A944-4AFC-93FF-64E5150C0B02}" type="slidenum">
              <a:rPr lang="en-US" smtClean="0"/>
              <a:t>15</a:t>
            </a:fld>
            <a:endParaRPr lang="en-US"/>
          </a:p>
        </p:txBody>
      </p:sp>
    </p:spTree>
    <p:extLst>
      <p:ext uri="{BB962C8B-B14F-4D97-AF65-F5344CB8AC3E}">
        <p14:creationId xmlns:p14="http://schemas.microsoft.com/office/powerpoint/2010/main" val="29503450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6527B77-A944-4AFC-93FF-64E5150C0B02}" type="slidenum">
              <a:rPr lang="en-US" smtClean="0"/>
              <a:t>16</a:t>
            </a:fld>
            <a:endParaRPr lang="en-US"/>
          </a:p>
        </p:txBody>
      </p:sp>
    </p:spTree>
    <p:extLst>
      <p:ext uri="{BB962C8B-B14F-4D97-AF65-F5344CB8AC3E}">
        <p14:creationId xmlns:p14="http://schemas.microsoft.com/office/powerpoint/2010/main" val="15027937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6527B77-A944-4AFC-93FF-64E5150C0B02}" type="slidenum">
              <a:rPr lang="en-US" smtClean="0"/>
              <a:t>17</a:t>
            </a:fld>
            <a:endParaRPr lang="en-US"/>
          </a:p>
        </p:txBody>
      </p:sp>
    </p:spTree>
    <p:extLst>
      <p:ext uri="{BB962C8B-B14F-4D97-AF65-F5344CB8AC3E}">
        <p14:creationId xmlns:p14="http://schemas.microsoft.com/office/powerpoint/2010/main" val="3209188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6527B77-A944-4AFC-93FF-64E5150C0B02}" type="slidenum">
              <a:rPr lang="en-US" smtClean="0"/>
              <a:t>18</a:t>
            </a:fld>
            <a:endParaRPr lang="en-US"/>
          </a:p>
        </p:txBody>
      </p:sp>
    </p:spTree>
    <p:extLst>
      <p:ext uri="{BB962C8B-B14F-4D97-AF65-F5344CB8AC3E}">
        <p14:creationId xmlns:p14="http://schemas.microsoft.com/office/powerpoint/2010/main" val="40745924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6527B77-A944-4AFC-93FF-64E5150C0B02}" type="slidenum">
              <a:rPr lang="en-US" smtClean="0"/>
              <a:t>19</a:t>
            </a:fld>
            <a:endParaRPr lang="en-US"/>
          </a:p>
        </p:txBody>
      </p:sp>
    </p:spTree>
    <p:extLst>
      <p:ext uri="{BB962C8B-B14F-4D97-AF65-F5344CB8AC3E}">
        <p14:creationId xmlns:p14="http://schemas.microsoft.com/office/powerpoint/2010/main" val="34823182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6527B77-A944-4AFC-93FF-64E5150C0B02}" type="slidenum">
              <a:rPr lang="en-US" smtClean="0"/>
              <a:t>20</a:t>
            </a:fld>
            <a:endParaRPr lang="en-US"/>
          </a:p>
        </p:txBody>
      </p:sp>
    </p:spTree>
    <p:extLst>
      <p:ext uri="{BB962C8B-B14F-4D97-AF65-F5344CB8AC3E}">
        <p14:creationId xmlns:p14="http://schemas.microsoft.com/office/powerpoint/2010/main" val="32530210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6527B77-A944-4AFC-93FF-64E5150C0B02}" type="slidenum">
              <a:rPr lang="en-US" smtClean="0"/>
              <a:t>21</a:t>
            </a:fld>
            <a:endParaRPr lang="en-US"/>
          </a:p>
        </p:txBody>
      </p:sp>
    </p:spTree>
    <p:extLst>
      <p:ext uri="{BB962C8B-B14F-4D97-AF65-F5344CB8AC3E}">
        <p14:creationId xmlns:p14="http://schemas.microsoft.com/office/powerpoint/2010/main" val="9618301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6527B77-A944-4AFC-93FF-64E5150C0B02}" type="slidenum">
              <a:rPr lang="en-US" smtClean="0"/>
              <a:t>22</a:t>
            </a:fld>
            <a:endParaRPr lang="en-US"/>
          </a:p>
        </p:txBody>
      </p:sp>
    </p:spTree>
    <p:extLst>
      <p:ext uri="{BB962C8B-B14F-4D97-AF65-F5344CB8AC3E}">
        <p14:creationId xmlns:p14="http://schemas.microsoft.com/office/powerpoint/2010/main" val="7571551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The Department of Transportation, Federal Highway Administration (FHWA), the lead Federal agency with responsibility for implementing the URA, published, a URA final rule in the Federal Register on May 3, 2024.</a:t>
            </a:r>
          </a:p>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The new rule is effective June 3 – federal agencies, including HUD, are awaiting FHWA guidance.</a:t>
            </a:r>
          </a:p>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Note:  if available insert HUD interpretation guidance + emphasis on referencing – “The Initiation of Negotiations (ION) is the milestone marker for determining when someone is eligible for relocation assistance under the URA.”</a:t>
            </a:r>
          </a:p>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The URA is a cross-cutting federal law that establishes minimum standards for real property acquisition and relocation when federal funds are used for acquisition, rehabilitation, or demolition. </a:t>
            </a:r>
          </a:p>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Within HUD, the URA is primarily applicable to community development and housing programs in CPD, PIH, and Housing.  </a:t>
            </a:r>
          </a:p>
          <a:p>
            <a:pPr marL="342900" indent="-342900">
              <a:lnSpc>
                <a:spcPct val="100000"/>
              </a:lnSpc>
              <a:buFont typeface="Arial" panose="020B0604020202020204" pitchFamily="34" charset="0"/>
              <a:buChar char="•"/>
              <a:defRPr/>
            </a:pPr>
            <a:endParaRPr lang="en-US" sz="1200" dirty="0">
              <a:solidFill>
                <a:prstClr val="black"/>
              </a:solidFill>
              <a:latin typeface="Aptos" panose="020B0004020202020204" pitchFamily="34" charset="0"/>
              <a:cs typeface="Arial" panose="020B0604020202020204" pitchFamily="34" charset="0"/>
            </a:endParaRPr>
          </a:p>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Next Steps:</a:t>
            </a:r>
          </a:p>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CPD administers the URA Departmental Delegation of Authority - responsibility is vested to OAHP and our Relocation and Real Estate Division (Will Rudy, Director – his team at HQ and the ten regional relocation specialists).  </a:t>
            </a:r>
          </a:p>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Will’s team is identifying required actions for Departmental implementation, including webinars, briefings, and training on key regulatory changes made by this rule for HUD programs, in addition to building rule awareness through HUD Exchange listserv messaging, and other guidance highlighting significant rule changes. </a:t>
            </a:r>
          </a:p>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The new rule will require HUD conforming changes to individual program regulations, policy guidance, training, technical assistance products, etc. </a:t>
            </a:r>
          </a:p>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HUD grantees and PJs should begin reviewing the new rule and determining whether your internal project planning requirements, along with your policies and procedures require revisions or updates to reflect regulatory changes. </a:t>
            </a:r>
          </a:p>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Additional implementation guidance will be forthcoming and all “interested parties” are encouraged to follow our notifications and updates on the </a:t>
            </a:r>
            <a:r>
              <a:rPr lang="en-US" sz="1200" dirty="0" err="1">
                <a:solidFill>
                  <a:prstClr val="black"/>
                </a:solidFill>
                <a:latin typeface="Aptos" panose="020B0004020202020204" pitchFamily="34" charset="0"/>
                <a:cs typeface="Arial" panose="020B0604020202020204" pitchFamily="34" charset="0"/>
              </a:rPr>
              <a:t>hud.exchange</a:t>
            </a:r>
            <a:r>
              <a:rPr lang="en-US" sz="1200" dirty="0">
                <a:solidFill>
                  <a:prstClr val="black"/>
                </a:solidFill>
                <a:latin typeface="Aptos" panose="020B0004020202020204" pitchFamily="34" charset="0"/>
                <a:cs typeface="Arial" panose="020B0604020202020204" pitchFamily="34" charset="0"/>
              </a:rPr>
              <a:t> link:</a:t>
            </a:r>
          </a:p>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https://www.hudexchange.info/programs/relocation/ - this link also includes our local Regional Relocation Specialist contact information.</a:t>
            </a:r>
          </a:p>
          <a:p>
            <a:endParaRPr lang="en-US" dirty="0"/>
          </a:p>
        </p:txBody>
      </p:sp>
      <p:sp>
        <p:nvSpPr>
          <p:cNvPr id="4" name="Slide Number Placeholder 3"/>
          <p:cNvSpPr>
            <a:spLocks noGrp="1"/>
          </p:cNvSpPr>
          <p:nvPr>
            <p:ph type="sldNum" sz="quarter" idx="5"/>
          </p:nvPr>
        </p:nvSpPr>
        <p:spPr/>
        <p:txBody>
          <a:bodyPr/>
          <a:lstStyle/>
          <a:p>
            <a:fld id="{26527B77-A944-4AFC-93FF-64E5150C0B02}" type="slidenum">
              <a:rPr lang="en-US" smtClean="0"/>
              <a:t>24</a:t>
            </a:fld>
            <a:endParaRPr lang="en-US"/>
          </a:p>
        </p:txBody>
      </p:sp>
    </p:spTree>
    <p:extLst>
      <p:ext uri="{BB962C8B-B14F-4D97-AF65-F5344CB8AC3E}">
        <p14:creationId xmlns:p14="http://schemas.microsoft.com/office/powerpoint/2010/main" val="39975831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The Department of Transportation, Federal Highway Administration (FHWA), the lead Federal agency with responsibility for implementing the URA, published, a URA final rule in the Federal Register on May 3, 2024.</a:t>
            </a:r>
          </a:p>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The new rule is effective June 3 – federal agencies, including HUD, are awaiting FHWA guidance.</a:t>
            </a:r>
          </a:p>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Note:  if available insert HUD interpretation guidance + emphasis on referencing – “The Initiation of Negotiations (ION) is the milestone marker for determining when someone is eligible for relocation assistance under the URA.”</a:t>
            </a:r>
          </a:p>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The URA is a cross-cutting federal law that establishes minimum standards for real property acquisition and relocation when federal funds are used for acquisition, rehabilitation, or demolition. </a:t>
            </a:r>
          </a:p>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Within HUD, the URA is primarily applicable to community development and housing programs in CPD, PIH, and Housing.  </a:t>
            </a:r>
          </a:p>
          <a:p>
            <a:pPr marL="342900" indent="-342900">
              <a:lnSpc>
                <a:spcPct val="100000"/>
              </a:lnSpc>
              <a:buFont typeface="Arial" panose="020B0604020202020204" pitchFamily="34" charset="0"/>
              <a:buChar char="•"/>
              <a:defRPr/>
            </a:pPr>
            <a:endParaRPr lang="en-US" sz="1200" dirty="0">
              <a:solidFill>
                <a:prstClr val="black"/>
              </a:solidFill>
              <a:latin typeface="Aptos" panose="020B0004020202020204" pitchFamily="34" charset="0"/>
              <a:cs typeface="Arial" panose="020B0604020202020204" pitchFamily="34" charset="0"/>
            </a:endParaRPr>
          </a:p>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Next Steps:</a:t>
            </a:r>
          </a:p>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CPD administers the URA Departmental Delegation of Authority - responsibility is vested to OAHP and our Relocation and Real Estate Division (Will Rudy, Director – his team at HQ and the ten regional relocation specialists).  </a:t>
            </a:r>
          </a:p>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Will’s team is identifying required actions for Departmental implementation, including webinars, briefings, and training on key regulatory changes made by this rule for HUD programs, in addition to building rule awareness through HUD Exchange listserv messaging, and other guidance highlighting significant rule changes. </a:t>
            </a:r>
          </a:p>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The new rule will require HUD conforming changes to individual program regulations, policy guidance, training, technical assistance products, etc. </a:t>
            </a:r>
          </a:p>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HUD grantees and PJs should begin reviewing the new rule and determining whether your internal project planning requirements, along with your policies and procedures require revisions or updates to reflect regulatory changes. </a:t>
            </a:r>
          </a:p>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Additional implementation guidance will be forthcoming and all “interested parties” are encouraged to follow our notifications and updates on the </a:t>
            </a:r>
            <a:r>
              <a:rPr lang="en-US" sz="1200" dirty="0" err="1">
                <a:solidFill>
                  <a:prstClr val="black"/>
                </a:solidFill>
                <a:latin typeface="Aptos" panose="020B0004020202020204" pitchFamily="34" charset="0"/>
                <a:cs typeface="Arial" panose="020B0604020202020204" pitchFamily="34" charset="0"/>
              </a:rPr>
              <a:t>hud.exchange</a:t>
            </a:r>
            <a:r>
              <a:rPr lang="en-US" sz="1200" dirty="0">
                <a:solidFill>
                  <a:prstClr val="black"/>
                </a:solidFill>
                <a:latin typeface="Aptos" panose="020B0004020202020204" pitchFamily="34" charset="0"/>
                <a:cs typeface="Arial" panose="020B0604020202020204" pitchFamily="34" charset="0"/>
              </a:rPr>
              <a:t> link:</a:t>
            </a:r>
          </a:p>
          <a:p>
            <a:pPr marL="342900" indent="-342900">
              <a:lnSpc>
                <a:spcPct val="100000"/>
              </a:lnSpc>
              <a:buFont typeface="Arial" panose="020B0604020202020204" pitchFamily="34" charset="0"/>
              <a:buChar char="•"/>
              <a:defRPr/>
            </a:pPr>
            <a:r>
              <a:rPr lang="en-US" sz="1200" dirty="0">
                <a:solidFill>
                  <a:prstClr val="black"/>
                </a:solidFill>
                <a:latin typeface="Aptos" panose="020B0004020202020204" pitchFamily="34" charset="0"/>
                <a:cs typeface="Arial" panose="020B0604020202020204" pitchFamily="34" charset="0"/>
              </a:rPr>
              <a:t>https://www.hudexchange.info/programs/relocation/ - this link also includes our local Regional Relocation Specialist contact information.</a:t>
            </a:r>
          </a:p>
          <a:p>
            <a:endParaRPr lang="en-US" dirty="0"/>
          </a:p>
        </p:txBody>
      </p:sp>
      <p:sp>
        <p:nvSpPr>
          <p:cNvPr id="4" name="Slide Number Placeholder 3"/>
          <p:cNvSpPr>
            <a:spLocks noGrp="1"/>
          </p:cNvSpPr>
          <p:nvPr>
            <p:ph type="sldNum" sz="quarter" idx="5"/>
          </p:nvPr>
        </p:nvSpPr>
        <p:spPr/>
        <p:txBody>
          <a:bodyPr/>
          <a:lstStyle/>
          <a:p>
            <a:fld id="{26527B77-A944-4AFC-93FF-64E5150C0B02}" type="slidenum">
              <a:rPr lang="en-US" smtClean="0"/>
              <a:t>25</a:t>
            </a:fld>
            <a:endParaRPr lang="en-US"/>
          </a:p>
        </p:txBody>
      </p:sp>
    </p:spTree>
    <p:extLst>
      <p:ext uri="{BB962C8B-B14F-4D97-AF65-F5344CB8AC3E}">
        <p14:creationId xmlns:p14="http://schemas.microsoft.com/office/powerpoint/2010/main" val="326130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EDA9F4-B087-A8DA-C17F-069BB91966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21DDAC7-A09E-71B7-E7B1-B9885A246C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45CB91-2B82-ECAA-B309-D943FD33CBDB}"/>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01F66ED-DBFE-F619-A3C9-F709B0CA95B7}"/>
              </a:ext>
            </a:extLst>
          </p:cNvPr>
          <p:cNvSpPr>
            <a:spLocks noGrp="1"/>
          </p:cNvSpPr>
          <p:nvPr>
            <p:ph type="sldNum" sz="quarter" idx="5"/>
          </p:nvPr>
        </p:nvSpPr>
        <p:spPr/>
        <p:txBody>
          <a:bodyPr/>
          <a:lstStyle/>
          <a:p>
            <a:fld id="{26527B77-A944-4AFC-93FF-64E5150C0B02}" type="slidenum">
              <a:rPr lang="en-US" smtClean="0"/>
              <a:t>4</a:t>
            </a:fld>
            <a:endParaRPr lang="en-US"/>
          </a:p>
        </p:txBody>
      </p:sp>
    </p:spTree>
    <p:extLst>
      <p:ext uri="{BB962C8B-B14F-4D97-AF65-F5344CB8AC3E}">
        <p14:creationId xmlns:p14="http://schemas.microsoft.com/office/powerpoint/2010/main" val="8735764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lnSpc>
                <a:spcPct val="100000"/>
              </a:lnSpc>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HOME and HTF new construction projects are subject to the energy standards in 109 of the Cranston-Gonzalez National Affordable Housing Act of 1990 as amended by Section 481 of the Energy Independence and Security Act of 2007. </a:t>
            </a:r>
          </a:p>
          <a:p>
            <a:pPr marL="800100" lvl="1" indent="-342900">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Includes procedures for HUD and USDA to update energy standards.</a:t>
            </a:r>
          </a:p>
          <a:p>
            <a:pPr marL="342900" indent="-342900">
              <a:lnSpc>
                <a:spcPct val="100000"/>
              </a:lnSpc>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On April 26, 2024, HUD and USDA issued a Final Determination in the Federal Register, 89 FR 33112, that requires the 2021 IECC and ASHRAE 90.1-2019 energy codes for covered housing.</a:t>
            </a:r>
          </a:p>
          <a:p>
            <a:pPr marL="800100" lvl="1" indent="-342900">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Effective date: May 28, 2024.</a:t>
            </a:r>
          </a:p>
          <a:p>
            <a:pPr marL="342900" indent="-342900">
              <a:lnSpc>
                <a:spcPct val="100000"/>
              </a:lnSpc>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Compliance date for HOME and HTF is 180 days after this effective date (November 24, 2024).</a:t>
            </a:r>
          </a:p>
          <a:p>
            <a:pPr marL="342900" indent="-342900">
              <a:lnSpc>
                <a:spcPct val="100000"/>
              </a:lnSpc>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Applies to new construction projects ONLY with commitments on or after the compliance date.</a:t>
            </a:r>
          </a:p>
          <a:p>
            <a:pPr marL="342900" indent="-342900">
              <a:lnSpc>
                <a:spcPct val="100000"/>
              </a:lnSpc>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HUD will provide guidance through the Federal Register Notice which implements NPSIRE and HOME and HTF property standards and inspection guidance. </a:t>
            </a:r>
          </a:p>
          <a:p>
            <a:pPr marL="342900" indent="-342900">
              <a:lnSpc>
                <a:spcPct val="100000"/>
              </a:lnSpc>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A few additional talking points:</a:t>
            </a:r>
          </a:p>
          <a:p>
            <a:pPr marL="800100" lvl="1" indent="-342900">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Previous codes up until May 28, 2024, were the 20009 IECC and ASHRAE 90.1-2007. </a:t>
            </a:r>
          </a:p>
          <a:p>
            <a:pPr marL="800100" lvl="1" indent="-342900">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The purpose of the final determination is that the updated energy codes will not negatively impact the affordability or availability of HUD- and USDA-covered housing.</a:t>
            </a:r>
          </a:p>
          <a:p>
            <a:endParaRPr lang="en-US" dirty="0"/>
          </a:p>
        </p:txBody>
      </p:sp>
      <p:sp>
        <p:nvSpPr>
          <p:cNvPr id="4" name="Slide Number Placeholder 3"/>
          <p:cNvSpPr>
            <a:spLocks noGrp="1"/>
          </p:cNvSpPr>
          <p:nvPr>
            <p:ph type="sldNum" sz="quarter" idx="5"/>
          </p:nvPr>
        </p:nvSpPr>
        <p:spPr/>
        <p:txBody>
          <a:bodyPr/>
          <a:lstStyle/>
          <a:p>
            <a:fld id="{26527B77-A944-4AFC-93FF-64E5150C0B02}" type="slidenum">
              <a:rPr lang="en-US" smtClean="0"/>
              <a:t>26</a:t>
            </a:fld>
            <a:endParaRPr lang="en-US"/>
          </a:p>
        </p:txBody>
      </p:sp>
    </p:spTree>
    <p:extLst>
      <p:ext uri="{BB962C8B-B14F-4D97-AF65-F5344CB8AC3E}">
        <p14:creationId xmlns:p14="http://schemas.microsoft.com/office/powerpoint/2010/main" val="36677393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lnSpc>
                <a:spcPct val="100000"/>
              </a:lnSpc>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HOME and HTF new construction projects are subject to the energy standards in 109 of the Cranston-Gonzalez National Affordable Housing Act of 1990 as amended by Section 481 of the Energy Independence and Security Act of 2007. </a:t>
            </a:r>
          </a:p>
          <a:p>
            <a:pPr marL="800100" lvl="1" indent="-342900">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Includes procedures for HUD and USDA to update energy standards.</a:t>
            </a:r>
          </a:p>
          <a:p>
            <a:pPr marL="342900" indent="-342900">
              <a:lnSpc>
                <a:spcPct val="100000"/>
              </a:lnSpc>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On April 26, 2024, HUD and USDA issued a Final Determination in the Federal Register, 89 FR 33112, that requires the 2021 IECC and ASHRAE 90.1-2019 energy codes for covered housing.</a:t>
            </a:r>
          </a:p>
          <a:p>
            <a:pPr marL="800100" lvl="1" indent="-342900">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Effective date: May 28, 2024.</a:t>
            </a:r>
          </a:p>
          <a:p>
            <a:pPr marL="342900" indent="-342900">
              <a:lnSpc>
                <a:spcPct val="100000"/>
              </a:lnSpc>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Compliance date for HOME and HTF is 180 days after this effective date (November 24, 2024).</a:t>
            </a:r>
          </a:p>
          <a:p>
            <a:pPr marL="342900" indent="-342900">
              <a:lnSpc>
                <a:spcPct val="100000"/>
              </a:lnSpc>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Applies to new construction projects ONLY with commitments on or after the compliance date.</a:t>
            </a:r>
          </a:p>
          <a:p>
            <a:pPr marL="342900" indent="-342900">
              <a:lnSpc>
                <a:spcPct val="100000"/>
              </a:lnSpc>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HUD will provide guidance through the Federal Register Notice which implements NPSIRE and HOME and HTF property standards and inspection guidance. </a:t>
            </a:r>
          </a:p>
          <a:p>
            <a:pPr marL="342900" indent="-342900">
              <a:lnSpc>
                <a:spcPct val="100000"/>
              </a:lnSpc>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A few additional talking points:</a:t>
            </a:r>
          </a:p>
          <a:p>
            <a:pPr marL="800100" lvl="1" indent="-342900">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Previous codes up until May 28, 2024, were the 20009 IECC and ASHRAE 90.1-2007. </a:t>
            </a:r>
          </a:p>
          <a:p>
            <a:pPr marL="800100" lvl="1" indent="-342900">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The purpose of the final determination is that the updated energy codes will not negatively impact the affordability or availability of HUD- and USDA-covered housing.</a:t>
            </a:r>
          </a:p>
          <a:p>
            <a:endParaRPr lang="en-US" dirty="0"/>
          </a:p>
        </p:txBody>
      </p:sp>
      <p:sp>
        <p:nvSpPr>
          <p:cNvPr id="4" name="Slide Number Placeholder 3"/>
          <p:cNvSpPr>
            <a:spLocks noGrp="1"/>
          </p:cNvSpPr>
          <p:nvPr>
            <p:ph type="sldNum" sz="quarter" idx="5"/>
          </p:nvPr>
        </p:nvSpPr>
        <p:spPr/>
        <p:txBody>
          <a:bodyPr/>
          <a:lstStyle/>
          <a:p>
            <a:fld id="{26527B77-A944-4AFC-93FF-64E5150C0B02}" type="slidenum">
              <a:rPr lang="en-US" smtClean="0"/>
              <a:t>27</a:t>
            </a:fld>
            <a:endParaRPr lang="en-US"/>
          </a:p>
        </p:txBody>
      </p:sp>
    </p:spTree>
    <p:extLst>
      <p:ext uri="{BB962C8B-B14F-4D97-AF65-F5344CB8AC3E}">
        <p14:creationId xmlns:p14="http://schemas.microsoft.com/office/powerpoint/2010/main" val="21703507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lnSpc>
                <a:spcPct val="100000"/>
              </a:lnSpc>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HOME and HTF new construction projects are subject to the energy standards in 109 of the Cranston-Gonzalez National Affordable Housing Act of 1990 as amended by Section 481 of the Energy Independence and Security Act of 2007. </a:t>
            </a:r>
          </a:p>
          <a:p>
            <a:pPr marL="800100" lvl="1" indent="-342900">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Includes procedures for HUD and USDA to update energy standards.</a:t>
            </a:r>
          </a:p>
          <a:p>
            <a:pPr marL="342900" indent="-342900">
              <a:lnSpc>
                <a:spcPct val="100000"/>
              </a:lnSpc>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On April 26, 2024, HUD and USDA issued a Final Determination in the Federal Register, 89 FR 33112, that requires the 2021 IECC and ASHRAE 90.1-2019 energy codes for covered housing.</a:t>
            </a:r>
          </a:p>
          <a:p>
            <a:pPr marL="800100" lvl="1" indent="-342900">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Effective date: May 28, 2024.</a:t>
            </a:r>
          </a:p>
          <a:p>
            <a:pPr marL="342900" indent="-342900">
              <a:lnSpc>
                <a:spcPct val="100000"/>
              </a:lnSpc>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Compliance date for HOME and HTF is 180 days after this effective date (November 24, 2024).</a:t>
            </a:r>
          </a:p>
          <a:p>
            <a:pPr marL="342900" indent="-342900">
              <a:lnSpc>
                <a:spcPct val="100000"/>
              </a:lnSpc>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Applies to new construction projects ONLY with commitments on or after the compliance date.</a:t>
            </a:r>
          </a:p>
          <a:p>
            <a:pPr marL="342900" indent="-342900">
              <a:lnSpc>
                <a:spcPct val="100000"/>
              </a:lnSpc>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HUD will provide guidance through the Federal Register Notice which implements NPSIRE and HOME and HTF property standards and inspection guidance. </a:t>
            </a:r>
          </a:p>
          <a:p>
            <a:pPr marL="342900" indent="-342900">
              <a:lnSpc>
                <a:spcPct val="100000"/>
              </a:lnSpc>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A few additional talking points:</a:t>
            </a:r>
          </a:p>
          <a:p>
            <a:pPr marL="800100" lvl="1" indent="-342900">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Previous codes up until May 28, 2024, were the 20009 IECC and ASHRAE 90.1-2007. </a:t>
            </a:r>
          </a:p>
          <a:p>
            <a:pPr marL="800100" lvl="1" indent="-342900">
              <a:buFont typeface="Arial" panose="020B0604020202020204" pitchFamily="34" charset="0"/>
              <a:buChar char="•"/>
              <a:defRPr/>
            </a:pPr>
            <a:r>
              <a:rPr lang="en-US" dirty="0">
                <a:solidFill>
                  <a:prstClr val="black"/>
                </a:solidFill>
                <a:latin typeface="Aptos" panose="020B0004020202020204" pitchFamily="34" charset="0"/>
                <a:cs typeface="Arial" panose="020B0604020202020204" pitchFamily="34" charset="0"/>
              </a:rPr>
              <a:t>The purpose of the final determination is that the updated energy codes will not negatively impact the affordability or availability of HUD- and USDA-covered housing.</a:t>
            </a:r>
          </a:p>
          <a:p>
            <a:endParaRPr lang="en-US" dirty="0"/>
          </a:p>
        </p:txBody>
      </p:sp>
      <p:sp>
        <p:nvSpPr>
          <p:cNvPr id="4" name="Slide Number Placeholder 3"/>
          <p:cNvSpPr>
            <a:spLocks noGrp="1"/>
          </p:cNvSpPr>
          <p:nvPr>
            <p:ph type="sldNum" sz="quarter" idx="5"/>
          </p:nvPr>
        </p:nvSpPr>
        <p:spPr/>
        <p:txBody>
          <a:bodyPr/>
          <a:lstStyle/>
          <a:p>
            <a:fld id="{26527B77-A944-4AFC-93FF-64E5150C0B02}" type="slidenum">
              <a:rPr lang="en-US" smtClean="0"/>
              <a:t>28</a:t>
            </a:fld>
            <a:endParaRPr lang="en-US"/>
          </a:p>
        </p:txBody>
      </p:sp>
    </p:spTree>
    <p:extLst>
      <p:ext uri="{BB962C8B-B14F-4D97-AF65-F5344CB8AC3E}">
        <p14:creationId xmlns:p14="http://schemas.microsoft.com/office/powerpoint/2010/main" val="3976965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6527B77-A944-4AFC-93FF-64E5150C0B02}" type="slidenum">
              <a:rPr lang="en-US" smtClean="0"/>
              <a:t>5</a:t>
            </a:fld>
            <a:endParaRPr lang="en-US"/>
          </a:p>
        </p:txBody>
      </p:sp>
    </p:spTree>
    <p:extLst>
      <p:ext uri="{BB962C8B-B14F-4D97-AF65-F5344CB8AC3E}">
        <p14:creationId xmlns:p14="http://schemas.microsoft.com/office/powerpoint/2010/main" val="67762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6527B77-A944-4AFC-93FF-64E5150C0B02}" type="slidenum">
              <a:rPr lang="en-US" smtClean="0"/>
              <a:t>6</a:t>
            </a:fld>
            <a:endParaRPr lang="en-US"/>
          </a:p>
        </p:txBody>
      </p:sp>
    </p:spTree>
    <p:extLst>
      <p:ext uri="{BB962C8B-B14F-4D97-AF65-F5344CB8AC3E}">
        <p14:creationId xmlns:p14="http://schemas.microsoft.com/office/powerpoint/2010/main" val="2280136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6527B77-A944-4AFC-93FF-64E5150C0B02}" type="slidenum">
              <a:rPr lang="en-US" smtClean="0"/>
              <a:t>7</a:t>
            </a:fld>
            <a:endParaRPr lang="en-US"/>
          </a:p>
        </p:txBody>
      </p:sp>
    </p:spTree>
    <p:extLst>
      <p:ext uri="{BB962C8B-B14F-4D97-AF65-F5344CB8AC3E}">
        <p14:creationId xmlns:p14="http://schemas.microsoft.com/office/powerpoint/2010/main" val="1545845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6527B77-A944-4AFC-93FF-64E5150C0B02}" type="slidenum">
              <a:rPr lang="en-US" smtClean="0"/>
              <a:t>10</a:t>
            </a:fld>
            <a:endParaRPr lang="en-US"/>
          </a:p>
        </p:txBody>
      </p:sp>
    </p:spTree>
    <p:extLst>
      <p:ext uri="{BB962C8B-B14F-4D97-AF65-F5344CB8AC3E}">
        <p14:creationId xmlns:p14="http://schemas.microsoft.com/office/powerpoint/2010/main" val="17836133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6527B77-A944-4AFC-93FF-64E5150C0B02}" type="slidenum">
              <a:rPr lang="en-US" smtClean="0"/>
              <a:t>11</a:t>
            </a:fld>
            <a:endParaRPr lang="en-US"/>
          </a:p>
        </p:txBody>
      </p:sp>
    </p:spTree>
    <p:extLst>
      <p:ext uri="{BB962C8B-B14F-4D97-AF65-F5344CB8AC3E}">
        <p14:creationId xmlns:p14="http://schemas.microsoft.com/office/powerpoint/2010/main" val="35658281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6527B77-A944-4AFC-93FF-64E5150C0B02}" type="slidenum">
              <a:rPr lang="en-US" smtClean="0"/>
              <a:t>12</a:t>
            </a:fld>
            <a:endParaRPr lang="en-US"/>
          </a:p>
        </p:txBody>
      </p:sp>
    </p:spTree>
    <p:extLst>
      <p:ext uri="{BB962C8B-B14F-4D97-AF65-F5344CB8AC3E}">
        <p14:creationId xmlns:p14="http://schemas.microsoft.com/office/powerpoint/2010/main" val="2575624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6527B77-A944-4AFC-93FF-64E5150C0B02}" type="slidenum">
              <a:rPr lang="en-US" smtClean="0"/>
              <a:t>14</a:t>
            </a:fld>
            <a:endParaRPr lang="en-US"/>
          </a:p>
        </p:txBody>
      </p:sp>
    </p:spTree>
    <p:extLst>
      <p:ext uri="{BB962C8B-B14F-4D97-AF65-F5344CB8AC3E}">
        <p14:creationId xmlns:p14="http://schemas.microsoft.com/office/powerpoint/2010/main" val="337959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10972A-F43D-440F-B655-2CE2077D2E37}" type="datetime1">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8FB2B-0834-4E69-81CF-5D187DC0C246}" type="slidenum">
              <a:rPr lang="en-US" smtClean="0"/>
              <a:t>‹#›</a:t>
            </a:fld>
            <a:endParaRPr lang="en-US"/>
          </a:p>
        </p:txBody>
      </p:sp>
    </p:spTree>
    <p:extLst>
      <p:ext uri="{BB962C8B-B14F-4D97-AF65-F5344CB8AC3E}">
        <p14:creationId xmlns:p14="http://schemas.microsoft.com/office/powerpoint/2010/main" val="1219157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1DB8ED-F870-4761-96DC-5BB37F7DE016}" type="datetime1">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8FB2B-0834-4E69-81CF-5D187DC0C246}" type="slidenum">
              <a:rPr lang="en-US" smtClean="0"/>
              <a:t>‹#›</a:t>
            </a:fld>
            <a:endParaRPr lang="en-US"/>
          </a:p>
        </p:txBody>
      </p:sp>
    </p:spTree>
    <p:extLst>
      <p:ext uri="{BB962C8B-B14F-4D97-AF65-F5344CB8AC3E}">
        <p14:creationId xmlns:p14="http://schemas.microsoft.com/office/powerpoint/2010/main" val="97059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0DE0A0-D981-4AEA-B61F-3F84FDEFBB9C}" type="datetime1">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8FB2B-0834-4E69-81CF-5D187DC0C24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946785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CE7284-E45E-4E6C-B923-F19B8075B515}" type="datetime1">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8FB2B-0834-4E69-81CF-5D187DC0C246}" type="slidenum">
              <a:rPr lang="en-US" smtClean="0"/>
              <a:t>‹#›</a:t>
            </a:fld>
            <a:endParaRPr lang="en-US"/>
          </a:p>
        </p:txBody>
      </p:sp>
    </p:spTree>
    <p:extLst>
      <p:ext uri="{BB962C8B-B14F-4D97-AF65-F5344CB8AC3E}">
        <p14:creationId xmlns:p14="http://schemas.microsoft.com/office/powerpoint/2010/main" val="3260182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C27F57-00E3-4C3A-9B96-F574E86F64DE}" type="datetime1">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8FB2B-0834-4E69-81CF-5D187DC0C24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85838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D0F73E-1013-4595-BDD5-6A6BA34D5738}" type="datetime1">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8FB2B-0834-4E69-81CF-5D187DC0C246}" type="slidenum">
              <a:rPr lang="en-US" smtClean="0"/>
              <a:t>‹#›</a:t>
            </a:fld>
            <a:endParaRPr lang="en-US"/>
          </a:p>
        </p:txBody>
      </p:sp>
    </p:spTree>
    <p:extLst>
      <p:ext uri="{BB962C8B-B14F-4D97-AF65-F5344CB8AC3E}">
        <p14:creationId xmlns:p14="http://schemas.microsoft.com/office/powerpoint/2010/main" val="18899731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8B787B-7FD3-46B9-957F-70CD3AC09695}" type="datetime1">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8FB2B-0834-4E69-81CF-5D187DC0C246}" type="slidenum">
              <a:rPr lang="en-US" smtClean="0"/>
              <a:t>‹#›</a:t>
            </a:fld>
            <a:endParaRPr lang="en-US"/>
          </a:p>
        </p:txBody>
      </p:sp>
    </p:spTree>
    <p:extLst>
      <p:ext uri="{BB962C8B-B14F-4D97-AF65-F5344CB8AC3E}">
        <p14:creationId xmlns:p14="http://schemas.microsoft.com/office/powerpoint/2010/main" val="1253283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0DE8A3-8369-40F0-8A92-56BFF45B930D}" type="datetime1">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8FB2B-0834-4E69-81CF-5D187DC0C246}" type="slidenum">
              <a:rPr lang="en-US" smtClean="0"/>
              <a:t>‹#›</a:t>
            </a:fld>
            <a:endParaRPr lang="en-US"/>
          </a:p>
        </p:txBody>
      </p:sp>
    </p:spTree>
    <p:extLst>
      <p:ext uri="{BB962C8B-B14F-4D97-AF65-F5344CB8AC3E}">
        <p14:creationId xmlns:p14="http://schemas.microsoft.com/office/powerpoint/2010/main" val="32638419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ontent Slide">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DB2AD015-9131-C243-8297-308D6EE125B4}"/>
              </a:ext>
            </a:extLst>
          </p:cNvPr>
          <p:cNvSpPr txBox="1"/>
          <p:nvPr userDrawn="1"/>
        </p:nvSpPr>
        <p:spPr>
          <a:xfrm>
            <a:off x="-2" y="1"/>
            <a:ext cx="12192000" cy="1452974"/>
          </a:xfrm>
          <a:prstGeom prst="rect">
            <a:avLst/>
          </a:prstGeom>
          <a:solidFill>
            <a:srgbClr val="0D4051"/>
          </a:solidFill>
        </p:spPr>
        <p:txBody>
          <a:bodyPr wrap="square" lIns="0" tIns="0" rIns="0" bIns="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indent="0" algn="ctr">
              <a:spcBef>
                <a:spcPts val="1200"/>
              </a:spcBef>
              <a:spcAft>
                <a:spcPts val="0"/>
              </a:spcAft>
              <a:buNone/>
            </a:pPr>
            <a:endParaRPr lang="en-US" sz="1350" b="1">
              <a:solidFill>
                <a:schemeClr val="tx2"/>
              </a:solidFill>
            </a:endParaRPr>
          </a:p>
        </p:txBody>
      </p:sp>
      <p:sp>
        <p:nvSpPr>
          <p:cNvPr id="3" name="Content Placeholder 2"/>
          <p:cNvSpPr>
            <a:spLocks noGrp="1"/>
          </p:cNvSpPr>
          <p:nvPr>
            <p:ph idx="1"/>
          </p:nvPr>
        </p:nvSpPr>
        <p:spPr>
          <a:xfrm>
            <a:off x="609598" y="1762298"/>
            <a:ext cx="10972803" cy="3935787"/>
          </a:xfrm>
        </p:spPr>
        <p:txBody>
          <a:bodyPr>
            <a:normAutofit/>
          </a:bodyPr>
          <a:lstStyle>
            <a:lvl1pPr>
              <a:defRPr sz="2500" b="0">
                <a:solidFill>
                  <a:srgbClr val="121212"/>
                </a:solidFill>
              </a:defRPr>
            </a:lvl1pPr>
            <a:lvl2pPr>
              <a:defRPr sz="2000" b="0">
                <a:solidFill>
                  <a:srgbClr val="121212"/>
                </a:solidFill>
              </a:defRPr>
            </a:lvl2pPr>
            <a:lvl3pPr>
              <a:defRPr sz="2000" b="0">
                <a:solidFill>
                  <a:srgbClr val="121212"/>
                </a:solidFill>
              </a:defRPr>
            </a:lvl3pPr>
            <a:lvl4pPr>
              <a:defRPr sz="2000" b="0">
                <a:solidFill>
                  <a:srgbClr val="121212"/>
                </a:solidFill>
              </a:defRPr>
            </a:lvl4pPr>
            <a:lvl5pPr>
              <a:defRPr sz="2000" b="0">
                <a:solidFill>
                  <a:srgbClr val="12121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hasCustomPrompt="1"/>
          </p:nvPr>
        </p:nvSpPr>
        <p:spPr>
          <a:xfrm>
            <a:off x="609598" y="387128"/>
            <a:ext cx="10972804" cy="906525"/>
          </a:xfrm>
        </p:spPr>
        <p:txBody>
          <a:bodyPr anchor="b" anchorCtr="0">
            <a:normAutofit/>
          </a:bodyPr>
          <a:lstStyle>
            <a:lvl1pPr>
              <a:defRPr sz="3000" b="1">
                <a:solidFill>
                  <a:schemeClr val="bg1"/>
                </a:solidFill>
              </a:defRPr>
            </a:lvl1pPr>
          </a:lstStyle>
          <a:p>
            <a:r>
              <a:rPr lang="en-US"/>
              <a:t>Title and Content</a:t>
            </a:r>
          </a:p>
        </p:txBody>
      </p:sp>
    </p:spTree>
    <p:extLst>
      <p:ext uri="{BB962C8B-B14F-4D97-AF65-F5344CB8AC3E}">
        <p14:creationId xmlns:p14="http://schemas.microsoft.com/office/powerpoint/2010/main" val="66090923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5_Section Slide-BLUE">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FE2F3FC-C2FB-6044-BD55-09A02984A9CD}"/>
              </a:ext>
            </a:extLst>
          </p:cNvPr>
          <p:cNvSpPr txBox="1"/>
          <p:nvPr userDrawn="1"/>
        </p:nvSpPr>
        <p:spPr>
          <a:xfrm>
            <a:off x="0" y="0"/>
            <a:ext cx="10850880" cy="6858000"/>
          </a:xfrm>
          <a:prstGeom prst="rect">
            <a:avLst/>
          </a:prstGeom>
          <a:solidFill>
            <a:srgbClr val="5BC0DE"/>
          </a:solidFill>
        </p:spPr>
        <p:txBody>
          <a:bodyPr wrap="square" lIns="0" tIns="0" rIns="0" bIns="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indent="0" algn="ctr">
              <a:spcBef>
                <a:spcPts val="1200"/>
              </a:spcBef>
              <a:spcAft>
                <a:spcPts val="0"/>
              </a:spcAft>
              <a:buNone/>
            </a:pPr>
            <a:endParaRPr lang="en-US" sz="1350" b="1">
              <a:solidFill>
                <a:schemeClr val="tx2"/>
              </a:solidFill>
            </a:endParaRPr>
          </a:p>
        </p:txBody>
      </p:sp>
      <p:sp>
        <p:nvSpPr>
          <p:cNvPr id="2" name="Title 1"/>
          <p:cNvSpPr>
            <a:spLocks noGrp="1"/>
          </p:cNvSpPr>
          <p:nvPr>
            <p:ph type="ctrTitle" hasCustomPrompt="1"/>
          </p:nvPr>
        </p:nvSpPr>
        <p:spPr>
          <a:xfrm>
            <a:off x="448002" y="5303519"/>
            <a:ext cx="9937944" cy="737563"/>
          </a:xfrm>
        </p:spPr>
        <p:txBody>
          <a:bodyPr anchor="b">
            <a:noAutofit/>
          </a:bodyPr>
          <a:lstStyle>
            <a:lvl1pPr algn="l">
              <a:defRPr sz="4000">
                <a:solidFill>
                  <a:schemeClr val="bg1"/>
                </a:solidFill>
              </a:defRPr>
            </a:lvl1pPr>
          </a:lstStyle>
          <a:p>
            <a:r>
              <a:rPr lang="en-US"/>
              <a:t>Section Title Slide</a:t>
            </a:r>
          </a:p>
        </p:txBody>
      </p:sp>
      <p:sp>
        <p:nvSpPr>
          <p:cNvPr id="7" name="TextBox 6">
            <a:extLst>
              <a:ext uri="{FF2B5EF4-FFF2-40B4-BE49-F238E27FC236}">
                <a16:creationId xmlns:a16="http://schemas.microsoft.com/office/drawing/2014/main" id="{A640D61C-7E05-C74A-8B86-4B15D6BC6B1E}"/>
              </a:ext>
            </a:extLst>
          </p:cNvPr>
          <p:cNvSpPr txBox="1"/>
          <p:nvPr userDrawn="1"/>
        </p:nvSpPr>
        <p:spPr>
          <a:xfrm>
            <a:off x="0" y="4785360"/>
            <a:ext cx="12192001" cy="317311"/>
          </a:xfrm>
          <a:prstGeom prst="rect">
            <a:avLst/>
          </a:prstGeom>
          <a:solidFill>
            <a:srgbClr val="499CB5">
              <a:alpha val="64706"/>
            </a:srgbClr>
          </a:solidFill>
        </p:spPr>
        <p:txBody>
          <a:bodyPr wrap="square" lIns="0" tIns="0" rIns="0" bIns="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indent="0" algn="ctr">
              <a:spcBef>
                <a:spcPts val="1200"/>
              </a:spcBef>
              <a:spcAft>
                <a:spcPts val="0"/>
              </a:spcAft>
              <a:buNone/>
            </a:pPr>
            <a:endParaRPr lang="en-US" sz="1350" b="1">
              <a:solidFill>
                <a:schemeClr val="tx2"/>
              </a:solidFill>
            </a:endParaRPr>
          </a:p>
        </p:txBody>
      </p:sp>
      <p:pic>
        <p:nvPicPr>
          <p:cNvPr id="8" name="Picture 7">
            <a:extLst>
              <a:ext uri="{FF2B5EF4-FFF2-40B4-BE49-F238E27FC236}">
                <a16:creationId xmlns:a16="http://schemas.microsoft.com/office/drawing/2014/main" id="{6507FDA1-96F3-DF43-9BB0-EF20984681D1}"/>
              </a:ext>
            </a:extLst>
          </p:cNvPr>
          <p:cNvPicPr>
            <a:picLocks noChangeAspect="1"/>
          </p:cNvPicPr>
          <p:nvPr userDrawn="1"/>
        </p:nvPicPr>
        <p:blipFill rotWithShape="1">
          <a:blip r:embed="rId2"/>
          <a:srcRect l="35264" t="-1" b="24297"/>
          <a:stretch/>
        </p:blipFill>
        <p:spPr>
          <a:xfrm>
            <a:off x="0" y="2161658"/>
            <a:ext cx="7151914" cy="2623702"/>
          </a:xfrm>
          <a:prstGeom prst="rect">
            <a:avLst/>
          </a:prstGeom>
        </p:spPr>
      </p:pic>
    </p:spTree>
    <p:extLst>
      <p:ext uri="{BB962C8B-B14F-4D97-AF65-F5344CB8AC3E}">
        <p14:creationId xmlns:p14="http://schemas.microsoft.com/office/powerpoint/2010/main" val="1680047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5F3664-DAE3-449A-B7FC-4E12D61CE25A}" type="datetime1">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8FB2B-0834-4E69-81CF-5D187DC0C246}" type="slidenum">
              <a:rPr lang="en-US" smtClean="0"/>
              <a:t>‹#›</a:t>
            </a:fld>
            <a:endParaRPr lang="en-US"/>
          </a:p>
        </p:txBody>
      </p:sp>
    </p:spTree>
    <p:extLst>
      <p:ext uri="{BB962C8B-B14F-4D97-AF65-F5344CB8AC3E}">
        <p14:creationId xmlns:p14="http://schemas.microsoft.com/office/powerpoint/2010/main" val="3219577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A72B30-F2BA-41B1-A7BF-952AFE143A41}" type="datetime1">
              <a:rPr lang="en-US" smtClean="0"/>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8FB2B-0834-4E69-81CF-5D187DC0C246}" type="slidenum">
              <a:rPr lang="en-US" smtClean="0"/>
              <a:t>‹#›</a:t>
            </a:fld>
            <a:endParaRPr lang="en-US"/>
          </a:p>
        </p:txBody>
      </p:sp>
    </p:spTree>
    <p:extLst>
      <p:ext uri="{BB962C8B-B14F-4D97-AF65-F5344CB8AC3E}">
        <p14:creationId xmlns:p14="http://schemas.microsoft.com/office/powerpoint/2010/main" val="3709862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356B2B7-4A4C-4664-8A6F-2E97D83841D9}" type="datetime1">
              <a:rPr lang="en-US" smtClean="0"/>
              <a:t>6/5/2024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F8FB2B-0834-4E69-81CF-5D187DC0C246}" type="slidenum">
              <a:rPr lang="en-US" smtClean="0"/>
              <a:t>‹#›</a:t>
            </a:fld>
            <a:endParaRPr lang="en-US"/>
          </a:p>
        </p:txBody>
      </p:sp>
    </p:spTree>
    <p:extLst>
      <p:ext uri="{BB962C8B-B14F-4D97-AF65-F5344CB8AC3E}">
        <p14:creationId xmlns:p14="http://schemas.microsoft.com/office/powerpoint/2010/main" val="3913618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F51D5A-29EC-4D90-BD0E-986AEB55E18D}" type="datetime1">
              <a:rPr lang="en-US" smtClean="0"/>
              <a:t>6/5/2024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F8FB2B-0834-4E69-81CF-5D187DC0C246}" type="slidenum">
              <a:rPr lang="en-US" smtClean="0"/>
              <a:t>‹#›</a:t>
            </a:fld>
            <a:endParaRPr lang="en-US"/>
          </a:p>
        </p:txBody>
      </p:sp>
    </p:spTree>
    <p:extLst>
      <p:ext uri="{BB962C8B-B14F-4D97-AF65-F5344CB8AC3E}">
        <p14:creationId xmlns:p14="http://schemas.microsoft.com/office/powerpoint/2010/main" val="117254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DC07A4C-D64F-41DB-B8D3-53F065B9E966}" type="datetime1">
              <a:rPr lang="en-US" smtClean="0"/>
              <a:t>6/5/2024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F8FB2B-0834-4E69-81CF-5D187DC0C246}" type="slidenum">
              <a:rPr lang="en-US" smtClean="0"/>
              <a:t>‹#›</a:t>
            </a:fld>
            <a:endParaRPr lang="en-US"/>
          </a:p>
        </p:txBody>
      </p:sp>
    </p:spTree>
    <p:extLst>
      <p:ext uri="{BB962C8B-B14F-4D97-AF65-F5344CB8AC3E}">
        <p14:creationId xmlns:p14="http://schemas.microsoft.com/office/powerpoint/2010/main" val="3300012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184D8A-C036-477F-8B45-A712A1BE2247}" type="datetime1">
              <a:rPr lang="en-US" smtClean="0"/>
              <a:t>6/5/2024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F8FB2B-0834-4E69-81CF-5D187DC0C246}" type="slidenum">
              <a:rPr lang="en-US" smtClean="0"/>
              <a:t>‹#›</a:t>
            </a:fld>
            <a:endParaRPr lang="en-US"/>
          </a:p>
        </p:txBody>
      </p:sp>
    </p:spTree>
    <p:extLst>
      <p:ext uri="{BB962C8B-B14F-4D97-AF65-F5344CB8AC3E}">
        <p14:creationId xmlns:p14="http://schemas.microsoft.com/office/powerpoint/2010/main" val="1732308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1390982-C384-46F5-899A-4661FA58925E}" type="datetime1">
              <a:rPr lang="en-US" smtClean="0"/>
              <a:t>6/5/2024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F8FB2B-0834-4E69-81CF-5D187DC0C246}" type="slidenum">
              <a:rPr lang="en-US" smtClean="0"/>
              <a:t>‹#›</a:t>
            </a:fld>
            <a:endParaRPr lang="en-US"/>
          </a:p>
        </p:txBody>
      </p:sp>
    </p:spTree>
    <p:extLst>
      <p:ext uri="{BB962C8B-B14F-4D97-AF65-F5344CB8AC3E}">
        <p14:creationId xmlns:p14="http://schemas.microsoft.com/office/powerpoint/2010/main" val="213828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F8FB2B-0834-4E69-81CF-5D187DC0C246}" type="slidenum">
              <a:rPr lang="en-US" smtClean="0"/>
              <a:t>‹#›</a:t>
            </a:fld>
            <a:endParaRPr lang="en-US"/>
          </a:p>
        </p:txBody>
      </p:sp>
      <p:sp>
        <p:nvSpPr>
          <p:cNvPr id="5" name="Date Placeholder 4"/>
          <p:cNvSpPr>
            <a:spLocks noGrp="1"/>
          </p:cNvSpPr>
          <p:nvPr>
            <p:ph type="dt" sz="half" idx="10"/>
          </p:nvPr>
        </p:nvSpPr>
        <p:spPr/>
        <p:txBody>
          <a:bodyPr/>
          <a:lstStyle/>
          <a:p>
            <a:fld id="{E8A53C0E-6483-4D35-BAD6-7A2BF6734103}" type="datetime1">
              <a:rPr lang="en-US" smtClean="0"/>
              <a:t>6/5/2024</a:t>
            </a:fld>
            <a:endParaRPr lang="en-US"/>
          </a:p>
        </p:txBody>
      </p:sp>
    </p:spTree>
    <p:extLst>
      <p:ext uri="{BB962C8B-B14F-4D97-AF65-F5344CB8AC3E}">
        <p14:creationId xmlns:p14="http://schemas.microsoft.com/office/powerpoint/2010/main" val="4183483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08420BD-0994-4D37-AC7B-698BBB399BDE}" type="datetime1">
              <a:rPr lang="en-US" smtClean="0"/>
              <a:t>6/5/2024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CF8FB2B-0834-4E69-81CF-5D187DC0C246}" type="slidenum">
              <a:rPr lang="en-US" smtClean="0"/>
              <a:t>‹#›</a:t>
            </a:fld>
            <a:endParaRPr lang="en-US"/>
          </a:p>
        </p:txBody>
      </p:sp>
    </p:spTree>
    <p:extLst>
      <p:ext uri="{BB962C8B-B14F-4D97-AF65-F5344CB8AC3E}">
        <p14:creationId xmlns:p14="http://schemas.microsoft.com/office/powerpoint/2010/main" val="3655243265"/>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 id="2147483723" r:id="rId17"/>
    <p:sldLayoutId id="2147483724" r:id="rId18"/>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HOMEARP@hud.gov"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mesbjerg@pascocountyfl.net"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hyperlink" Target="mailto:heather.johnson@davenportiowa.com" TargetMode="Externa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mailto:HOMEHTFcloseout@hud.gov"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hudexchange.info/program-support/my-question/"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hyperlink" Target="mailto:HOMEARP@hud.gov"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mesbjerg@pascocountyfl.net"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hyperlink" Target="mailto:heather.johnson@davenportiowa.com"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www.hudexchange.info/programs/relocation/"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mailto:mesbjerg@pascocountyfl.net"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hyperlink" Target="mailto:heather.johnson@davenportiowa.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hud.gov/program_offices/comm_planning/home/listening_sessions?utm_source=HUD+Exchange+Mailing+List&amp;utm_campaign=fc927f1c3e-HOME-Proposed-Rule-6.4.24&amp;utm_medium=email&amp;utm_term=0_-8e80de3e48-%5BLIST_EMAIL_ID%5D"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mesbjerg@pascocountyfl.net"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hyperlink" Target="mailto:heather.johnson@davenportiowa.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0F06BC4-8A1B-9640-1E5A-5751836798FE}"/>
              </a:ext>
            </a:extLst>
          </p:cNvPr>
          <p:cNvSpPr>
            <a:spLocks noGrp="1"/>
          </p:cNvSpPr>
          <p:nvPr>
            <p:ph type="ctrTitle"/>
          </p:nvPr>
        </p:nvSpPr>
        <p:spPr>
          <a:xfrm>
            <a:off x="4974337" y="1265314"/>
            <a:ext cx="4299666" cy="3249131"/>
          </a:xfrm>
        </p:spPr>
        <p:txBody>
          <a:bodyPr>
            <a:normAutofit/>
          </a:bodyPr>
          <a:lstStyle/>
          <a:p>
            <a:pPr algn="l">
              <a:lnSpc>
                <a:spcPct val="90000"/>
              </a:lnSpc>
            </a:pPr>
            <a:r>
              <a:rPr lang="en-US" sz="4600" dirty="0"/>
              <a:t>HOME &amp; HOME-ARP Updates</a:t>
            </a:r>
          </a:p>
        </p:txBody>
      </p:sp>
      <p:sp>
        <p:nvSpPr>
          <p:cNvPr id="9" name="Subtitle 8">
            <a:extLst>
              <a:ext uri="{FF2B5EF4-FFF2-40B4-BE49-F238E27FC236}">
                <a16:creationId xmlns:a16="http://schemas.microsoft.com/office/drawing/2014/main" id="{39B384AB-6266-96A5-BC47-A5828D3C27EC}"/>
              </a:ext>
            </a:extLst>
          </p:cNvPr>
          <p:cNvSpPr>
            <a:spLocks noGrp="1"/>
          </p:cNvSpPr>
          <p:nvPr>
            <p:ph type="subTitle" idx="1"/>
          </p:nvPr>
        </p:nvSpPr>
        <p:spPr>
          <a:xfrm>
            <a:off x="4974336" y="4514446"/>
            <a:ext cx="4299666" cy="871042"/>
          </a:xfrm>
        </p:spPr>
        <p:txBody>
          <a:bodyPr>
            <a:normAutofit fontScale="92500" lnSpcReduction="10000"/>
          </a:bodyPr>
          <a:lstStyle/>
          <a:p>
            <a:pPr algn="l"/>
            <a:r>
              <a:rPr lang="en-US" sz="2400" dirty="0">
                <a:effectLst/>
                <a:latin typeface="Aptos" panose="020B0004020202020204" pitchFamily="34" charset="0"/>
                <a:ea typeface="Calibri" panose="020F0502020204030204" pitchFamily="34" charset="0"/>
                <a:cs typeface="Aptos" panose="020B0004020202020204" pitchFamily="34" charset="0"/>
              </a:rPr>
              <a:t>2024 NCDA Annual Conference</a:t>
            </a:r>
          </a:p>
          <a:p>
            <a:pPr algn="l"/>
            <a:r>
              <a:rPr lang="en-US" sz="2400" dirty="0">
                <a:latin typeface="Aptos" panose="020B0004020202020204" pitchFamily="34" charset="0"/>
                <a:ea typeface="Calibri" panose="020F0502020204030204" pitchFamily="34" charset="0"/>
                <a:cs typeface="Aptos" panose="020B0004020202020204" pitchFamily="34" charset="0"/>
              </a:rPr>
              <a:t>June 12, 2024</a:t>
            </a:r>
            <a:r>
              <a:rPr lang="en-US" sz="2400" dirty="0">
                <a:effectLst/>
                <a:latin typeface="Aptos" panose="020B0004020202020204" pitchFamily="34" charset="0"/>
                <a:ea typeface="Calibri" panose="020F0502020204030204" pitchFamily="34" charset="0"/>
                <a:cs typeface="Aptos" panose="020B0004020202020204" pitchFamily="34" charset="0"/>
              </a:rPr>
              <a:t> </a:t>
            </a:r>
            <a:endParaRPr lang="en-US" sz="2400" dirty="0"/>
          </a:p>
        </p:txBody>
      </p:sp>
      <p:sp>
        <p:nvSpPr>
          <p:cNvPr id="14" name="Isosceles Triangle 13">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5" name="Picture 4" descr="Logo&#10;&#10;Description automatically generated">
            <a:extLst>
              <a:ext uri="{FF2B5EF4-FFF2-40B4-BE49-F238E27FC236}">
                <a16:creationId xmlns:a16="http://schemas.microsoft.com/office/drawing/2014/main" id="{8718ABF8-07F5-4CCF-5E32-0D55671284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604" y="2722210"/>
            <a:ext cx="3765692" cy="1421549"/>
          </a:xfrm>
          <a:prstGeom prst="rect">
            <a:avLst/>
          </a:prstGeom>
        </p:spPr>
      </p:pic>
      <p:sp>
        <p:nvSpPr>
          <p:cNvPr id="2" name="Slide Number Placeholder 1">
            <a:extLst>
              <a:ext uri="{FF2B5EF4-FFF2-40B4-BE49-F238E27FC236}">
                <a16:creationId xmlns:a16="http://schemas.microsoft.com/office/drawing/2014/main" id="{96E4F93F-5DAC-4E83-A797-CFB79328802F}"/>
              </a:ext>
            </a:extLst>
          </p:cNvPr>
          <p:cNvSpPr>
            <a:spLocks noGrp="1"/>
          </p:cNvSpPr>
          <p:nvPr>
            <p:ph type="sldNum" sz="quarter" idx="12"/>
          </p:nvPr>
        </p:nvSpPr>
        <p:spPr>
          <a:xfrm>
            <a:off x="8590663" y="6041362"/>
            <a:ext cx="683339" cy="365125"/>
          </a:xfrm>
        </p:spPr>
        <p:txBody>
          <a:bodyPr>
            <a:normAutofit/>
          </a:bodyPr>
          <a:lstStyle/>
          <a:p>
            <a:pPr>
              <a:spcAft>
                <a:spcPts val="600"/>
              </a:spcAft>
            </a:pPr>
            <a:fld id="{2CF8FB2B-0834-4E69-81CF-5D187DC0C246}" type="slidenum">
              <a:rPr lang="en-US" smtClean="0"/>
              <a:pPr>
                <a:spcAft>
                  <a:spcPts val="600"/>
                </a:spcAft>
              </a:pPr>
              <a:t>1</a:t>
            </a:fld>
            <a:endParaRPr lang="en-US"/>
          </a:p>
        </p:txBody>
      </p:sp>
      <p:pic>
        <p:nvPicPr>
          <p:cNvPr id="4" name="Picture 3" descr="A logo for a company&#10;&#10;Description automatically generated">
            <a:extLst>
              <a:ext uri="{FF2B5EF4-FFF2-40B4-BE49-F238E27FC236}">
                <a16:creationId xmlns:a16="http://schemas.microsoft.com/office/drawing/2014/main" id="{75CB4BAC-AF9E-AFEB-A25A-AC86399211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5053" y="5839683"/>
            <a:ext cx="1698968" cy="788578"/>
          </a:xfrm>
          <a:prstGeom prst="rect">
            <a:avLst/>
          </a:prstGeom>
        </p:spPr>
      </p:pic>
    </p:spTree>
    <p:extLst>
      <p:ext uri="{BB962C8B-B14F-4D97-AF65-F5344CB8AC3E}">
        <p14:creationId xmlns:p14="http://schemas.microsoft.com/office/powerpoint/2010/main" val="2583240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0F61C-8CE1-1140-8744-5E85DB3D1727}"/>
              </a:ext>
            </a:extLst>
          </p:cNvPr>
          <p:cNvSpPr>
            <a:spLocks noGrp="1"/>
          </p:cNvSpPr>
          <p:nvPr>
            <p:ph type="title"/>
          </p:nvPr>
        </p:nvSpPr>
        <p:spPr/>
        <p:txBody>
          <a:bodyPr>
            <a:normAutofit/>
          </a:bodyPr>
          <a:lstStyle/>
          <a:p>
            <a:r>
              <a:rPr lang="en-US" sz="4000" dirty="0"/>
              <a:t>HOME-ARP Program Status</a:t>
            </a:r>
          </a:p>
        </p:txBody>
      </p:sp>
      <p:sp>
        <p:nvSpPr>
          <p:cNvPr id="3" name="Content Placeholder 2">
            <a:extLst>
              <a:ext uri="{FF2B5EF4-FFF2-40B4-BE49-F238E27FC236}">
                <a16:creationId xmlns:a16="http://schemas.microsoft.com/office/drawing/2014/main" id="{B95C6943-7C8B-491B-B7D5-FDE057226B06}"/>
              </a:ext>
            </a:extLst>
          </p:cNvPr>
          <p:cNvSpPr>
            <a:spLocks noGrp="1"/>
          </p:cNvSpPr>
          <p:nvPr>
            <p:ph idx="1"/>
          </p:nvPr>
        </p:nvSpPr>
        <p:spPr/>
        <p:txBody>
          <a:bodyPr vert="horz" lIns="91440" tIns="45720" rIns="91440" bIns="45720" rtlCol="0" anchor="t">
            <a:normAutofit fontScale="55000" lnSpcReduction="20000"/>
          </a:bodyPr>
          <a:lstStyle/>
          <a:p>
            <a:r>
              <a:rPr lang="en-US" sz="3800" dirty="0">
                <a:latin typeface="Arial"/>
                <a:cs typeface="Arial"/>
              </a:rPr>
              <a:t>638 of 643 Allocation Plans accepted as of 6/10/2024</a:t>
            </a:r>
          </a:p>
          <a:p>
            <a:r>
              <a:rPr lang="en-US" sz="3800" dirty="0"/>
              <a:t>Based on accepted plans, PJs are allocating funds for:</a:t>
            </a:r>
          </a:p>
          <a:p>
            <a:pPr lvl="1">
              <a:tabLst>
                <a:tab pos="1490663" algn="l"/>
              </a:tabLst>
            </a:pPr>
            <a:r>
              <a:rPr lang="en-US" sz="2900" dirty="0">
                <a:latin typeface="Arial"/>
                <a:cs typeface="Arial"/>
              </a:rPr>
              <a:t>58%	Rental 	</a:t>
            </a:r>
          </a:p>
          <a:p>
            <a:pPr lvl="1">
              <a:tabLst>
                <a:tab pos="1490663" algn="l"/>
              </a:tabLst>
            </a:pPr>
            <a:r>
              <a:rPr lang="en-US" sz="2900" dirty="0">
                <a:latin typeface="Arial"/>
                <a:cs typeface="Arial"/>
              </a:rPr>
              <a:t>16%	Non-Congregate Shelter	</a:t>
            </a:r>
          </a:p>
          <a:p>
            <a:pPr lvl="1">
              <a:tabLst>
                <a:tab pos="1490663" algn="l"/>
              </a:tabLst>
            </a:pPr>
            <a:r>
              <a:rPr lang="en-US" sz="2900" dirty="0"/>
              <a:t>20%	Supportive Services	</a:t>
            </a:r>
          </a:p>
          <a:p>
            <a:pPr lvl="1">
              <a:tabLst>
                <a:tab pos="1490663" algn="l"/>
              </a:tabLst>
            </a:pPr>
            <a:r>
              <a:rPr lang="en-US" sz="2900" dirty="0"/>
              <a:t>  6%	TBRA	</a:t>
            </a:r>
          </a:p>
          <a:p>
            <a:r>
              <a:rPr lang="en-US" sz="3800" dirty="0">
                <a:latin typeface="Arial"/>
                <a:cs typeface="Arial"/>
              </a:rPr>
              <a:t>There are currently 552 open &amp; 34 completed HOME-ARP activities</a:t>
            </a:r>
          </a:p>
          <a:p>
            <a:pPr lvl="1">
              <a:tabLst>
                <a:tab pos="1490663" algn="l"/>
              </a:tabLst>
            </a:pPr>
            <a:r>
              <a:rPr lang="en-US" sz="2900" dirty="0">
                <a:latin typeface="Arial"/>
                <a:cs typeface="Arial"/>
              </a:rPr>
              <a:t>24%	Rental 	</a:t>
            </a:r>
          </a:p>
          <a:p>
            <a:pPr lvl="1">
              <a:tabLst>
                <a:tab pos="1490663" algn="l"/>
              </a:tabLst>
            </a:pPr>
            <a:r>
              <a:rPr lang="en-US" sz="2900" dirty="0">
                <a:latin typeface="Arial"/>
                <a:cs typeface="Arial"/>
              </a:rPr>
              <a:t> 5%	Non-Congregate Shelter	</a:t>
            </a:r>
          </a:p>
          <a:p>
            <a:pPr lvl="1">
              <a:tabLst>
                <a:tab pos="1490663" algn="l"/>
              </a:tabLst>
            </a:pPr>
            <a:r>
              <a:rPr lang="en-US" sz="2900" dirty="0">
                <a:latin typeface="Arial"/>
                <a:cs typeface="Arial"/>
              </a:rPr>
              <a:t>52%	Supportive Services	</a:t>
            </a:r>
          </a:p>
          <a:p>
            <a:pPr lvl="1">
              <a:tabLst>
                <a:tab pos="1490663" algn="l"/>
              </a:tabLst>
            </a:pPr>
            <a:r>
              <a:rPr lang="en-US" sz="2900" dirty="0">
                <a:latin typeface="Arial"/>
                <a:cs typeface="Arial"/>
              </a:rPr>
              <a:t>19%	TBRA	</a:t>
            </a:r>
          </a:p>
          <a:p>
            <a:endParaRPr lang="en-US" dirty="0"/>
          </a:p>
          <a:p>
            <a:endParaRPr lang="en-US" dirty="0"/>
          </a:p>
          <a:p>
            <a:pPr lvl="1"/>
            <a:endParaRPr lang="en-US" dirty="0"/>
          </a:p>
        </p:txBody>
      </p:sp>
      <p:pic>
        <p:nvPicPr>
          <p:cNvPr id="4" name="Picture 3" descr="A logo for a company&#10;&#10;Description automatically generated">
            <a:extLst>
              <a:ext uri="{FF2B5EF4-FFF2-40B4-BE49-F238E27FC236}">
                <a16:creationId xmlns:a16="http://schemas.microsoft.com/office/drawing/2014/main" id="{97B5D824-7BBB-6A24-BBD6-1B5A5FA208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3723" y="5835835"/>
            <a:ext cx="1698968" cy="788578"/>
          </a:xfrm>
          <a:prstGeom prst="rect">
            <a:avLst/>
          </a:prstGeom>
        </p:spPr>
      </p:pic>
    </p:spTree>
    <p:extLst>
      <p:ext uri="{BB962C8B-B14F-4D97-AF65-F5344CB8AC3E}">
        <p14:creationId xmlns:p14="http://schemas.microsoft.com/office/powerpoint/2010/main" val="3578905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0F61C-8CE1-1140-8744-5E85DB3D1727}"/>
              </a:ext>
            </a:extLst>
          </p:cNvPr>
          <p:cNvSpPr>
            <a:spLocks noGrp="1"/>
          </p:cNvSpPr>
          <p:nvPr>
            <p:ph type="title"/>
          </p:nvPr>
        </p:nvSpPr>
        <p:spPr/>
        <p:txBody>
          <a:bodyPr>
            <a:normAutofit/>
          </a:bodyPr>
          <a:lstStyle/>
          <a:p>
            <a:r>
              <a:rPr lang="en-US" sz="4000" dirty="0"/>
              <a:t>HOME-ARP Technical Assistance</a:t>
            </a:r>
          </a:p>
        </p:txBody>
      </p:sp>
      <p:sp>
        <p:nvSpPr>
          <p:cNvPr id="3" name="Content Placeholder 2">
            <a:extLst>
              <a:ext uri="{FF2B5EF4-FFF2-40B4-BE49-F238E27FC236}">
                <a16:creationId xmlns:a16="http://schemas.microsoft.com/office/drawing/2014/main" id="{B95C6943-7C8B-491B-B7D5-FDE057226B06}"/>
              </a:ext>
            </a:extLst>
          </p:cNvPr>
          <p:cNvSpPr>
            <a:spLocks noGrp="1"/>
          </p:cNvSpPr>
          <p:nvPr>
            <p:ph idx="1"/>
          </p:nvPr>
        </p:nvSpPr>
        <p:spPr/>
        <p:txBody>
          <a:bodyPr vert="horz" lIns="91440" tIns="45720" rIns="91440" bIns="45720" rtlCol="0" anchor="t">
            <a:normAutofit/>
          </a:bodyPr>
          <a:lstStyle/>
          <a:p>
            <a:r>
              <a:rPr lang="en-US" sz="2000" dirty="0">
                <a:latin typeface="Aptos" panose="020B0004020202020204" pitchFamily="34" charset="0"/>
                <a:cs typeface="Arial"/>
              </a:rPr>
              <a:t>Phase 1: Virtual Clinics - substantial amendments, referral methods, Qualifying Populations (QPs), and preferences with breakouts by cohorts (States, consortia, small, medium and large PJs) [</a:t>
            </a:r>
            <a:r>
              <a:rPr lang="en-US" sz="2000" i="1" dirty="0">
                <a:latin typeface="Aptos" panose="020B0004020202020204" pitchFamily="34" charset="0"/>
                <a:cs typeface="Arial"/>
              </a:rPr>
              <a:t>completed</a:t>
            </a:r>
            <a:r>
              <a:rPr lang="en-US" sz="2000" dirty="0">
                <a:latin typeface="Aptos" panose="020B0004020202020204" pitchFamily="34" charset="0"/>
                <a:cs typeface="Arial"/>
              </a:rPr>
              <a:t>]</a:t>
            </a:r>
          </a:p>
          <a:p>
            <a:r>
              <a:rPr lang="en-US" sz="2000" dirty="0">
                <a:latin typeface="Aptos" panose="020B0004020202020204" pitchFamily="34" charset="0"/>
                <a:cs typeface="Arial"/>
              </a:rPr>
              <a:t>Phase 2: Program Launch and Implementation virtual clinics [</a:t>
            </a:r>
            <a:r>
              <a:rPr lang="en-US" sz="2000" i="1" dirty="0">
                <a:latin typeface="Aptos" panose="020B0004020202020204" pitchFamily="34" charset="0"/>
                <a:cs typeface="Arial"/>
              </a:rPr>
              <a:t>underway</a:t>
            </a:r>
            <a:r>
              <a:rPr lang="en-US" sz="2000" dirty="0">
                <a:latin typeface="Aptos" panose="020B0004020202020204" pitchFamily="34" charset="0"/>
                <a:cs typeface="Arial"/>
              </a:rPr>
              <a:t>]</a:t>
            </a:r>
          </a:p>
          <a:p>
            <a:r>
              <a:rPr lang="en-US" sz="2000" dirty="0">
                <a:latin typeface="Aptos" panose="020B0004020202020204" pitchFamily="34" charset="0"/>
                <a:cs typeface="Arial"/>
              </a:rPr>
              <a:t>Phase 3: Activity-specific in-person clinics [</a:t>
            </a:r>
            <a:r>
              <a:rPr lang="en-US" sz="2000" i="1" dirty="0">
                <a:latin typeface="Aptos" panose="020B0004020202020204" pitchFamily="34" charset="0"/>
                <a:cs typeface="Arial"/>
              </a:rPr>
              <a:t>starting in September</a:t>
            </a:r>
            <a:r>
              <a:rPr lang="en-US" sz="2000" dirty="0">
                <a:latin typeface="Aptos" panose="020B0004020202020204" pitchFamily="34" charset="0"/>
                <a:cs typeface="Arial"/>
              </a:rPr>
              <a:t>]</a:t>
            </a:r>
            <a:endParaRPr lang="en-US" sz="2000" dirty="0">
              <a:latin typeface="Aptos" panose="020B0004020202020204" pitchFamily="34" charset="0"/>
            </a:endParaRPr>
          </a:p>
          <a:p>
            <a:r>
              <a:rPr lang="en-US" sz="2000" dirty="0">
                <a:latin typeface="Aptos" panose="020B0004020202020204" pitchFamily="34" charset="0"/>
                <a:cs typeface="Arial"/>
              </a:rPr>
              <a:t>Quarterly Office Hours with OAHP [</a:t>
            </a:r>
            <a:r>
              <a:rPr lang="en-US" sz="2000" i="1" dirty="0">
                <a:latin typeface="Aptos" panose="020B0004020202020204" pitchFamily="34" charset="0"/>
                <a:cs typeface="Arial"/>
              </a:rPr>
              <a:t>most recent was yesterday</a:t>
            </a:r>
            <a:r>
              <a:rPr lang="en-US" sz="2000" dirty="0">
                <a:latin typeface="Aptos" panose="020B0004020202020204" pitchFamily="34" charset="0"/>
                <a:cs typeface="Arial"/>
              </a:rPr>
              <a:t>]</a:t>
            </a:r>
          </a:p>
          <a:p>
            <a:r>
              <a:rPr lang="en-US" sz="2000" dirty="0">
                <a:latin typeface="Aptos" panose="020B0004020202020204" pitchFamily="34" charset="0"/>
                <a:cs typeface="Arial"/>
              </a:rPr>
              <a:t>Questions to </a:t>
            </a:r>
            <a:r>
              <a:rPr lang="en-US" sz="2000" dirty="0">
                <a:latin typeface="Aptos" panose="020B0004020202020204" pitchFamily="34" charset="0"/>
                <a:cs typeface="Arial"/>
                <a:hlinkClick r:id="rId3"/>
              </a:rPr>
              <a:t>HOMEARP@hud.gov</a:t>
            </a:r>
            <a:r>
              <a:rPr lang="en-US" sz="2000" dirty="0">
                <a:latin typeface="Aptos" panose="020B0004020202020204" pitchFamily="34" charset="0"/>
                <a:cs typeface="Arial"/>
              </a:rPr>
              <a:t>  </a:t>
            </a:r>
            <a:endParaRPr lang="en-US" sz="2000" dirty="0">
              <a:latin typeface="Aptos" panose="020B0004020202020204" pitchFamily="34" charset="0"/>
            </a:endParaRPr>
          </a:p>
          <a:p>
            <a:pPr lvl="1"/>
            <a:endParaRPr lang="en-US" dirty="0"/>
          </a:p>
        </p:txBody>
      </p:sp>
      <p:pic>
        <p:nvPicPr>
          <p:cNvPr id="4" name="Picture 3" descr="A logo for a company&#10;&#10;Description automatically generated">
            <a:extLst>
              <a:ext uri="{FF2B5EF4-FFF2-40B4-BE49-F238E27FC236}">
                <a16:creationId xmlns:a16="http://schemas.microsoft.com/office/drawing/2014/main" id="{DA4C341B-7DAE-4E85-CDF3-08DA00F366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3723" y="5835835"/>
            <a:ext cx="1698968" cy="788578"/>
          </a:xfrm>
          <a:prstGeom prst="rect">
            <a:avLst/>
          </a:prstGeom>
        </p:spPr>
      </p:pic>
    </p:spTree>
    <p:extLst>
      <p:ext uri="{BB962C8B-B14F-4D97-AF65-F5344CB8AC3E}">
        <p14:creationId xmlns:p14="http://schemas.microsoft.com/office/powerpoint/2010/main" val="2867406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DC7B55-C903-73FC-B92F-B73A496AE22C}"/>
              </a:ext>
            </a:extLst>
          </p:cNvPr>
          <p:cNvSpPr>
            <a:spLocks noGrp="1"/>
          </p:cNvSpPr>
          <p:nvPr>
            <p:ph type="title"/>
          </p:nvPr>
        </p:nvSpPr>
        <p:spPr/>
        <p:txBody>
          <a:bodyPr>
            <a:normAutofit/>
          </a:bodyPr>
          <a:lstStyle/>
          <a:p>
            <a:r>
              <a:rPr lang="en-US" sz="4000" dirty="0">
                <a:cs typeface="Arial"/>
              </a:rPr>
              <a:t>TA Products – Resources for Elected Officials</a:t>
            </a:r>
            <a:endParaRPr lang="en-US" sz="4000" dirty="0"/>
          </a:p>
        </p:txBody>
      </p:sp>
      <p:sp>
        <p:nvSpPr>
          <p:cNvPr id="2" name="Content Placeholder 1">
            <a:extLst>
              <a:ext uri="{FF2B5EF4-FFF2-40B4-BE49-F238E27FC236}">
                <a16:creationId xmlns:a16="http://schemas.microsoft.com/office/drawing/2014/main" id="{EC3DF4B4-155D-98F4-CA83-FB07DAD92629}"/>
              </a:ext>
            </a:extLst>
          </p:cNvPr>
          <p:cNvSpPr>
            <a:spLocks noGrp="1"/>
          </p:cNvSpPr>
          <p:nvPr>
            <p:ph idx="1"/>
          </p:nvPr>
        </p:nvSpPr>
        <p:spPr>
          <a:xfrm>
            <a:off x="677334" y="1942875"/>
            <a:ext cx="8596668" cy="3880773"/>
          </a:xfrm>
        </p:spPr>
        <p:txBody>
          <a:bodyPr vert="horz" lIns="91440" tIns="45720" rIns="91440" bIns="45720" rtlCol="0" anchor="t">
            <a:normAutofit fontScale="92500" lnSpcReduction="10000"/>
          </a:bodyPr>
          <a:lstStyle/>
          <a:p>
            <a:pPr marL="0" indent="0">
              <a:buNone/>
            </a:pPr>
            <a:r>
              <a:rPr lang="en-US" sz="2200" u="sng" dirty="0">
                <a:latin typeface="Aptos"/>
                <a:cs typeface="Arial"/>
              </a:rPr>
              <a:t>On HUD Exchange:</a:t>
            </a:r>
          </a:p>
          <a:p>
            <a:pPr lvl="1"/>
            <a:r>
              <a:rPr lang="en-US" sz="1800" dirty="0">
                <a:latin typeface="Aptos"/>
                <a:cs typeface="Arial"/>
              </a:rPr>
              <a:t>HOME-ARP Allocation Planning Roadmap Handout</a:t>
            </a:r>
            <a:endParaRPr lang="en-US" sz="1800" dirty="0">
              <a:latin typeface="Aptos"/>
            </a:endParaRPr>
          </a:p>
          <a:p>
            <a:pPr lvl="1"/>
            <a:r>
              <a:rPr lang="en-US" sz="1800" dirty="0">
                <a:latin typeface="Aptos"/>
                <a:cs typeface="Arial"/>
              </a:rPr>
              <a:t>HOME-ARP Effective Administration of Funds Handout</a:t>
            </a:r>
            <a:endParaRPr lang="en-US" sz="1800" dirty="0">
              <a:latin typeface="Aptos" panose="020B0004020202020204" pitchFamily="34" charset="0"/>
              <a:cs typeface="Arial"/>
            </a:endParaRPr>
          </a:p>
          <a:p>
            <a:pPr lvl="1"/>
            <a:r>
              <a:rPr lang="en-US" sz="1800" dirty="0">
                <a:latin typeface="Aptos"/>
                <a:cs typeface="Arial"/>
              </a:rPr>
              <a:t>HOME-ARP Path to Allocation Plan Acceptance Handout</a:t>
            </a:r>
            <a:endParaRPr lang="en-US" sz="1800" dirty="0">
              <a:latin typeface="Aptos" panose="020B0004020202020204" pitchFamily="34" charset="0"/>
              <a:cs typeface="Arial"/>
            </a:endParaRPr>
          </a:p>
          <a:p>
            <a:pPr lvl="1"/>
            <a:r>
              <a:rPr lang="en-US" sz="1800" dirty="0">
                <a:latin typeface="Aptos"/>
                <a:cs typeface="Arial"/>
              </a:rPr>
              <a:t>Qualifying Populations “At-A-Glance” Handout</a:t>
            </a:r>
          </a:p>
          <a:p>
            <a:pPr marL="0" indent="0">
              <a:buNone/>
            </a:pPr>
            <a:endParaRPr lang="en-US" sz="1700" dirty="0">
              <a:latin typeface="Aptos"/>
              <a:cs typeface="Arial"/>
            </a:endParaRPr>
          </a:p>
          <a:p>
            <a:pPr marL="0" indent="0">
              <a:buNone/>
            </a:pPr>
            <a:r>
              <a:rPr lang="en-US" sz="2200" u="sng" dirty="0">
                <a:latin typeface="Aptos"/>
                <a:cs typeface="Arial"/>
              </a:rPr>
              <a:t>Coming soon:</a:t>
            </a:r>
            <a:endParaRPr lang="en-US" sz="2200" dirty="0">
              <a:latin typeface="Aptos"/>
            </a:endParaRPr>
          </a:p>
          <a:p>
            <a:pPr lvl="1"/>
            <a:r>
              <a:rPr lang="en-US" sz="2000" dirty="0">
                <a:latin typeface="Aptos"/>
                <a:cs typeface="Arial"/>
              </a:rPr>
              <a:t>Timely Expenditure: Is Your Community Spending HOME-ARP Funds? </a:t>
            </a:r>
            <a:endParaRPr lang="en-US" sz="2000" dirty="0">
              <a:latin typeface="Aptos" panose="020B0004020202020204" pitchFamily="34" charset="0"/>
              <a:cs typeface="Arial"/>
            </a:endParaRPr>
          </a:p>
          <a:p>
            <a:pPr lvl="1"/>
            <a:r>
              <a:rPr lang="en-US" sz="2000" dirty="0">
                <a:latin typeface="Aptos"/>
                <a:cs typeface="Arial"/>
              </a:rPr>
              <a:t>Engaging Interested Parties and Referral Methods</a:t>
            </a:r>
          </a:p>
          <a:p>
            <a:pPr lvl="1"/>
            <a:r>
              <a:rPr lang="en-US" sz="2000" dirty="0">
                <a:latin typeface="Aptos"/>
                <a:cs typeface="Arial"/>
              </a:rPr>
              <a:t>Reporting/Telling Your Story</a:t>
            </a:r>
          </a:p>
          <a:p>
            <a:pPr lvl="1"/>
            <a:endParaRPr lang="en-US" sz="1800" dirty="0">
              <a:latin typeface="Aptos"/>
              <a:cs typeface="Arial"/>
            </a:endParaRPr>
          </a:p>
          <a:p>
            <a:pPr lvl="1"/>
            <a:endParaRPr lang="en-US" dirty="0">
              <a:latin typeface="Aptos"/>
              <a:cs typeface="Arial"/>
            </a:endParaRPr>
          </a:p>
          <a:p>
            <a:endParaRPr lang="en-US" dirty="0">
              <a:latin typeface="Arial"/>
              <a:cs typeface="Arial"/>
            </a:endParaRPr>
          </a:p>
          <a:p>
            <a:endParaRPr lang="en-US" dirty="0"/>
          </a:p>
        </p:txBody>
      </p:sp>
      <p:pic>
        <p:nvPicPr>
          <p:cNvPr id="4" name="Picture 3" descr="A logo for a company&#10;&#10;Description automatically generated">
            <a:extLst>
              <a:ext uri="{FF2B5EF4-FFF2-40B4-BE49-F238E27FC236}">
                <a16:creationId xmlns:a16="http://schemas.microsoft.com/office/drawing/2014/main" id="{7D76F25A-11E0-7910-D3CD-3F99358FB4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3723" y="5835835"/>
            <a:ext cx="1698968" cy="788578"/>
          </a:xfrm>
          <a:prstGeom prst="rect">
            <a:avLst/>
          </a:prstGeom>
        </p:spPr>
      </p:pic>
    </p:spTree>
    <p:extLst>
      <p:ext uri="{BB962C8B-B14F-4D97-AF65-F5344CB8AC3E}">
        <p14:creationId xmlns:p14="http://schemas.microsoft.com/office/powerpoint/2010/main" val="1617079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4" name="Rectangle 13">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0"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Isosceles Triangle 23">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Isosceles Triangle 27">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Freeform: Shape 29">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tle 2">
            <a:extLst>
              <a:ext uri="{FF2B5EF4-FFF2-40B4-BE49-F238E27FC236}">
                <a16:creationId xmlns:a16="http://schemas.microsoft.com/office/drawing/2014/main" id="{201463F8-3E62-445B-B19A-1AB8BF57D918}"/>
              </a:ext>
            </a:extLst>
          </p:cNvPr>
          <p:cNvSpPr>
            <a:spLocks noGrp="1"/>
          </p:cNvSpPr>
          <p:nvPr>
            <p:ph type="title"/>
          </p:nvPr>
        </p:nvSpPr>
        <p:spPr>
          <a:xfrm>
            <a:off x="7181723" y="609600"/>
            <a:ext cx="4512989" cy="2227730"/>
          </a:xfrm>
        </p:spPr>
        <p:txBody>
          <a:bodyPr anchor="ctr">
            <a:normAutofit/>
          </a:bodyPr>
          <a:lstStyle/>
          <a:p>
            <a:r>
              <a:rPr lang="en-US" sz="4400" dirty="0">
                <a:solidFill>
                  <a:schemeClr val="bg1"/>
                </a:solidFill>
              </a:rPr>
              <a:t>HOME Performance, Reporting, etc.</a:t>
            </a:r>
            <a:endParaRPr lang="en-US" sz="4000" dirty="0">
              <a:solidFill>
                <a:schemeClr val="bg1"/>
              </a:solidFill>
            </a:endParaRPr>
          </a:p>
        </p:txBody>
      </p:sp>
      <p:pic>
        <p:nvPicPr>
          <p:cNvPr id="6" name="Picture 5" descr="Logo&#10;&#10;Description automatically generated">
            <a:extLst>
              <a:ext uri="{FF2B5EF4-FFF2-40B4-BE49-F238E27FC236}">
                <a16:creationId xmlns:a16="http://schemas.microsoft.com/office/drawing/2014/main" id="{577EAA0E-64A9-85F2-9276-5B48D77FFA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251" y="2745483"/>
            <a:ext cx="3856774" cy="1455932"/>
          </a:xfrm>
          <a:prstGeom prst="rect">
            <a:avLst/>
          </a:prstGeom>
        </p:spPr>
      </p:pic>
      <p:sp>
        <p:nvSpPr>
          <p:cNvPr id="7" name="Content Placeholder 6">
            <a:extLst>
              <a:ext uri="{FF2B5EF4-FFF2-40B4-BE49-F238E27FC236}">
                <a16:creationId xmlns:a16="http://schemas.microsoft.com/office/drawing/2014/main" id="{C09E212C-8F19-4660-82B6-5313FE4D56C3}"/>
              </a:ext>
            </a:extLst>
          </p:cNvPr>
          <p:cNvSpPr>
            <a:spLocks noGrp="1"/>
          </p:cNvSpPr>
          <p:nvPr>
            <p:ph idx="1"/>
          </p:nvPr>
        </p:nvSpPr>
        <p:spPr>
          <a:xfrm>
            <a:off x="7181725" y="2837329"/>
            <a:ext cx="4512988" cy="3317938"/>
          </a:xfrm>
        </p:spPr>
        <p:txBody>
          <a:bodyPr anchor="t">
            <a:normAutofit/>
          </a:bodyPr>
          <a:lstStyle/>
          <a:p>
            <a:pPr marL="0" indent="0">
              <a:lnSpc>
                <a:spcPct val="90000"/>
              </a:lnSpc>
              <a:buNone/>
            </a:pPr>
            <a:r>
              <a:rPr lang="en-US" sz="1500" dirty="0">
                <a:solidFill>
                  <a:srgbClr val="FFFFFF"/>
                </a:solidFill>
                <a:hlinkClick r:id="rId3"/>
              </a:rPr>
              <a:t>mesbjerg@pascocountyfl.net</a:t>
            </a:r>
            <a:endParaRPr lang="en-US" sz="1500" dirty="0">
              <a:solidFill>
                <a:srgbClr val="FFFFFF"/>
              </a:solidFill>
            </a:endParaRPr>
          </a:p>
          <a:p>
            <a:pPr marL="0" indent="0">
              <a:lnSpc>
                <a:spcPct val="90000"/>
              </a:lnSpc>
              <a:buNone/>
            </a:pPr>
            <a:r>
              <a:rPr lang="en-US" sz="1500" dirty="0">
                <a:solidFill>
                  <a:srgbClr val="FFFFFF"/>
                </a:solidFill>
                <a:hlinkClick r:id="rId4"/>
              </a:rPr>
              <a:t>heather.johnson@davenportiowa.com</a:t>
            </a:r>
            <a:r>
              <a:rPr lang="en-US" sz="1500" dirty="0">
                <a:solidFill>
                  <a:srgbClr val="FFFFFF"/>
                </a:solidFill>
              </a:rPr>
              <a:t> </a:t>
            </a:r>
          </a:p>
          <a:p>
            <a:pPr marL="0" indent="0">
              <a:lnSpc>
                <a:spcPct val="90000"/>
              </a:lnSpc>
              <a:buNone/>
            </a:pPr>
            <a:endParaRPr lang="en-US" sz="1500" dirty="0">
              <a:solidFill>
                <a:srgbClr val="FFFFFF"/>
              </a:solidFill>
            </a:endParaRPr>
          </a:p>
          <a:p>
            <a:pPr marL="0" indent="0">
              <a:lnSpc>
                <a:spcPct val="90000"/>
              </a:lnSpc>
              <a:buNone/>
            </a:pPr>
            <a:endParaRPr lang="en-US" sz="1500" dirty="0">
              <a:solidFill>
                <a:srgbClr val="FFFFFF"/>
              </a:solidFill>
            </a:endParaRPr>
          </a:p>
        </p:txBody>
      </p:sp>
      <p:sp>
        <p:nvSpPr>
          <p:cNvPr id="5" name="Slide Number Placeholder 4">
            <a:extLst>
              <a:ext uri="{FF2B5EF4-FFF2-40B4-BE49-F238E27FC236}">
                <a16:creationId xmlns:a16="http://schemas.microsoft.com/office/drawing/2014/main" id="{6EA797F3-CF9A-43BD-B07F-59D493E082B5}"/>
              </a:ext>
            </a:extLst>
          </p:cNvPr>
          <p:cNvSpPr>
            <a:spLocks noGrp="1"/>
          </p:cNvSpPr>
          <p:nvPr>
            <p:ph type="sldNum" sz="quarter" idx="12"/>
          </p:nvPr>
        </p:nvSpPr>
        <p:spPr>
          <a:xfrm>
            <a:off x="9662553" y="6041362"/>
            <a:ext cx="566186" cy="365125"/>
          </a:xfrm>
        </p:spPr>
        <p:txBody>
          <a:bodyPr>
            <a:normAutofit/>
          </a:bodyPr>
          <a:lstStyle/>
          <a:p>
            <a:pPr>
              <a:spcAft>
                <a:spcPts val="600"/>
              </a:spcAft>
            </a:pPr>
            <a:fld id="{2CF8FB2B-0834-4E69-81CF-5D187DC0C246}" type="slidenum">
              <a:rPr lang="en-US">
                <a:solidFill>
                  <a:srgbClr val="FFFFFF"/>
                </a:solidFill>
              </a:rPr>
              <a:pPr>
                <a:spcAft>
                  <a:spcPts val="600"/>
                </a:spcAft>
              </a:pPr>
              <a:t>13</a:t>
            </a:fld>
            <a:endParaRPr lang="en-US">
              <a:solidFill>
                <a:srgbClr val="FFFFFF"/>
              </a:solidFill>
            </a:endParaRPr>
          </a:p>
        </p:txBody>
      </p:sp>
      <p:pic>
        <p:nvPicPr>
          <p:cNvPr id="2" name="Picture 1" descr="A logo for a company&#10;&#10;Description automatically generated">
            <a:extLst>
              <a:ext uri="{FF2B5EF4-FFF2-40B4-BE49-F238E27FC236}">
                <a16:creationId xmlns:a16="http://schemas.microsoft.com/office/drawing/2014/main" id="{1EEB808E-4A46-8250-082D-AFEC76D2088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1100" y="5839683"/>
            <a:ext cx="1698968" cy="788578"/>
          </a:xfrm>
          <a:prstGeom prst="rect">
            <a:avLst/>
          </a:prstGeom>
        </p:spPr>
      </p:pic>
    </p:spTree>
    <p:extLst>
      <p:ext uri="{BB962C8B-B14F-4D97-AF65-F5344CB8AC3E}">
        <p14:creationId xmlns:p14="http://schemas.microsoft.com/office/powerpoint/2010/main" val="237969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a:t>HOME FY 2023 Accomplishments</a:t>
            </a:r>
          </a:p>
        </p:txBody>
      </p:sp>
      <p:graphicFrame>
        <p:nvGraphicFramePr>
          <p:cNvPr id="9" name="Content Placeholder 8">
            <a:extLst>
              <a:ext uri="{FF2B5EF4-FFF2-40B4-BE49-F238E27FC236}">
                <a16:creationId xmlns:a16="http://schemas.microsoft.com/office/drawing/2014/main" id="{ADB6FD1F-6C9B-4BD0-B2DF-D4CF871AA5F1}"/>
              </a:ext>
            </a:extLst>
          </p:cNvPr>
          <p:cNvGraphicFramePr>
            <a:graphicFrameLocks noGrp="1"/>
          </p:cNvGraphicFramePr>
          <p:nvPr>
            <p:ph idx="1"/>
            <p:extLst>
              <p:ext uri="{D42A27DB-BD31-4B8C-83A1-F6EECF244321}">
                <p14:modId xmlns:p14="http://schemas.microsoft.com/office/powerpoint/2010/main" val="4277754875"/>
              </p:ext>
            </p:extLst>
          </p:nvPr>
        </p:nvGraphicFramePr>
        <p:xfrm>
          <a:off x="677863" y="2160588"/>
          <a:ext cx="8596312" cy="38814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a:prstGeom prst="rect">
            <a:avLst/>
          </a:prstGeom>
        </p:spPr>
        <p:txBody>
          <a:bodyPr/>
          <a:lstStyle/>
          <a:p>
            <a:pPr>
              <a:defRPr/>
            </a:pPr>
            <a:fld id="{A1312864-EF91-4751-AC12-3941F33D220B}" type="slidenum">
              <a:rPr lang="en-US" smtClean="0"/>
              <a:pPr>
                <a:defRPr/>
              </a:pPr>
              <a:t>14</a:t>
            </a:fld>
            <a:endParaRPr lang="en-US"/>
          </a:p>
        </p:txBody>
      </p:sp>
      <p:sp>
        <p:nvSpPr>
          <p:cNvPr id="10" name="TextBox 9">
            <a:extLst>
              <a:ext uri="{FF2B5EF4-FFF2-40B4-BE49-F238E27FC236}">
                <a16:creationId xmlns:a16="http://schemas.microsoft.com/office/drawing/2014/main" id="{4509FEFF-BF2B-48E5-B2A9-5028B869D2B5}"/>
              </a:ext>
            </a:extLst>
          </p:cNvPr>
          <p:cNvSpPr txBox="1"/>
          <p:nvPr/>
        </p:nvSpPr>
        <p:spPr>
          <a:xfrm>
            <a:off x="7206342" y="1839843"/>
            <a:ext cx="4376059" cy="2677656"/>
          </a:xfrm>
          <a:prstGeom prst="rect">
            <a:avLst/>
          </a:prstGeom>
          <a:noFill/>
        </p:spPr>
        <p:txBody>
          <a:bodyPr wrap="square" rtlCol="0">
            <a:spAutoFit/>
          </a:bodyPr>
          <a:lstStyle/>
          <a:p>
            <a:pPr marL="457200" indent="-457200">
              <a:buFont typeface="Arial" panose="020B0604020202020204" pitchFamily="34" charset="0"/>
              <a:buChar char="•"/>
            </a:pPr>
            <a:r>
              <a:rPr lang="en-US" sz="2400" dirty="0">
                <a:latin typeface="Aptos" panose="020B0004020202020204" pitchFamily="34" charset="0"/>
              </a:rPr>
              <a:t>13,616 HOME units completed </a:t>
            </a:r>
          </a:p>
          <a:p>
            <a:pPr marL="914400" lvl="1" indent="-457200">
              <a:buFont typeface="Arial" panose="020B0604020202020204" pitchFamily="34" charset="0"/>
              <a:buChar char="•"/>
            </a:pPr>
            <a:r>
              <a:rPr lang="en-US" sz="2400" dirty="0">
                <a:latin typeface="Aptos" panose="020B0004020202020204" pitchFamily="34" charset="0"/>
              </a:rPr>
              <a:t>-10% from FY 2022</a:t>
            </a:r>
          </a:p>
          <a:p>
            <a:pPr marL="457200" indent="-457200">
              <a:buFont typeface="Arial" panose="020B0604020202020204" pitchFamily="34" charset="0"/>
              <a:buChar char="•"/>
            </a:pPr>
            <a:endParaRPr lang="en-US" sz="2400" dirty="0">
              <a:latin typeface="Aptos" panose="020B0004020202020204" pitchFamily="34" charset="0"/>
            </a:endParaRPr>
          </a:p>
          <a:p>
            <a:pPr marL="457200" indent="-457200">
              <a:buFont typeface="Arial" panose="020B0604020202020204" pitchFamily="34" charset="0"/>
              <a:buChar char="•"/>
            </a:pPr>
            <a:r>
              <a:rPr lang="en-US" sz="2400" dirty="0">
                <a:latin typeface="Aptos" panose="020B0004020202020204" pitchFamily="34" charset="0"/>
              </a:rPr>
              <a:t>13,016 households assisted w/TBRA </a:t>
            </a:r>
          </a:p>
          <a:p>
            <a:pPr marL="914400" lvl="1" indent="-457200">
              <a:buFont typeface="Arial" panose="020B0604020202020204" pitchFamily="34" charset="0"/>
              <a:buChar char="•"/>
            </a:pPr>
            <a:r>
              <a:rPr lang="en-US" sz="2400" dirty="0">
                <a:latin typeface="Aptos" panose="020B0004020202020204" pitchFamily="34" charset="0"/>
              </a:rPr>
              <a:t>-22% from FY 2022 </a:t>
            </a:r>
          </a:p>
        </p:txBody>
      </p:sp>
      <p:pic>
        <p:nvPicPr>
          <p:cNvPr id="2" name="Picture 1" descr="A logo for a company&#10;&#10;Description automatically generated">
            <a:extLst>
              <a:ext uri="{FF2B5EF4-FFF2-40B4-BE49-F238E27FC236}">
                <a16:creationId xmlns:a16="http://schemas.microsoft.com/office/drawing/2014/main" id="{E746A35B-7FC9-3D3D-4851-1E8567ED8F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3723" y="5835835"/>
            <a:ext cx="1698968" cy="788578"/>
          </a:xfrm>
          <a:prstGeom prst="rect">
            <a:avLst/>
          </a:prstGeom>
        </p:spPr>
      </p:pic>
    </p:spTree>
    <p:extLst>
      <p:ext uri="{BB962C8B-B14F-4D97-AF65-F5344CB8AC3E}">
        <p14:creationId xmlns:p14="http://schemas.microsoft.com/office/powerpoint/2010/main" val="240124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0F61C-8CE1-1140-8744-5E85DB3D1727}"/>
              </a:ext>
            </a:extLst>
          </p:cNvPr>
          <p:cNvSpPr>
            <a:spLocks noGrp="1"/>
          </p:cNvSpPr>
          <p:nvPr>
            <p:ph type="title"/>
          </p:nvPr>
        </p:nvSpPr>
        <p:spPr/>
        <p:txBody>
          <a:bodyPr>
            <a:normAutofit/>
          </a:bodyPr>
          <a:lstStyle/>
          <a:p>
            <a:r>
              <a:rPr lang="en-US" sz="4000" dirty="0"/>
              <a:t>Performance Concerns – Slow Commitments</a:t>
            </a:r>
          </a:p>
        </p:txBody>
      </p:sp>
      <p:sp>
        <p:nvSpPr>
          <p:cNvPr id="3" name="Content Placeholder 2">
            <a:extLst>
              <a:ext uri="{FF2B5EF4-FFF2-40B4-BE49-F238E27FC236}">
                <a16:creationId xmlns:a16="http://schemas.microsoft.com/office/drawing/2014/main" id="{5A7CF331-0B53-4C37-9A0A-A9D3EEB5908B}"/>
              </a:ext>
            </a:extLst>
          </p:cNvPr>
          <p:cNvSpPr>
            <a:spLocks noGrp="1"/>
          </p:cNvSpPr>
          <p:nvPr>
            <p:ph idx="1"/>
          </p:nvPr>
        </p:nvSpPr>
        <p:spPr/>
        <p:txBody>
          <a:bodyPr>
            <a:normAutofit fontScale="92500"/>
          </a:bodyPr>
          <a:lstStyle/>
          <a:p>
            <a:r>
              <a:rPr lang="en-US" sz="2800" dirty="0">
                <a:solidFill>
                  <a:schemeClr val="tx1"/>
                </a:solidFill>
                <a:latin typeface="Aptos" panose="020B0004020202020204" pitchFamily="34" charset="0"/>
              </a:rPr>
              <a:t>Suspension of 24-month requirement not guaranteed</a:t>
            </a:r>
          </a:p>
          <a:p>
            <a:r>
              <a:rPr lang="en-US" sz="2800" dirty="0">
                <a:solidFill>
                  <a:schemeClr val="tx1"/>
                </a:solidFill>
                <a:latin typeface="Aptos" panose="020B0004020202020204" pitchFamily="34" charset="0"/>
              </a:rPr>
              <a:t>Allocation Years Uncommitted: </a:t>
            </a:r>
          </a:p>
          <a:p>
            <a:pPr lvl="1"/>
            <a:r>
              <a:rPr lang="en-US" sz="2300" dirty="0">
                <a:solidFill>
                  <a:schemeClr val="tx1"/>
                </a:solidFill>
                <a:latin typeface="Aptos" panose="020B0004020202020204" pitchFamily="34" charset="0"/>
              </a:rPr>
              <a:t>National avg. = 1.52 years (does not include FY 2024)</a:t>
            </a:r>
          </a:p>
          <a:p>
            <a:pPr lvl="1"/>
            <a:r>
              <a:rPr lang="en-US" sz="2400" dirty="0">
                <a:solidFill>
                  <a:schemeClr val="tx1"/>
                </a:solidFill>
                <a:latin typeface="Aptos" panose="020B0004020202020204" pitchFamily="34" charset="0"/>
              </a:rPr>
              <a:t>10 PJs with &gt; 5 years of allocations uncommitted</a:t>
            </a:r>
          </a:p>
          <a:p>
            <a:pPr lvl="1"/>
            <a:r>
              <a:rPr lang="en-US" sz="2400" dirty="0">
                <a:solidFill>
                  <a:schemeClr val="tx1"/>
                </a:solidFill>
                <a:latin typeface="Aptos" panose="020B0004020202020204" pitchFamily="34" charset="0"/>
              </a:rPr>
              <a:t>4 PJs with 4 – 5 years of allocations uncommitted</a:t>
            </a:r>
          </a:p>
          <a:p>
            <a:pPr lvl="1"/>
            <a:r>
              <a:rPr lang="en-US" sz="2400" dirty="0">
                <a:solidFill>
                  <a:schemeClr val="tx1"/>
                </a:solidFill>
                <a:latin typeface="Aptos" panose="020B0004020202020204" pitchFamily="34" charset="0"/>
              </a:rPr>
              <a:t>31 PJs with 3 – 4 years of allocations uncommitted</a:t>
            </a:r>
          </a:p>
          <a:p>
            <a:pPr lvl="1"/>
            <a:r>
              <a:rPr lang="en-US" sz="2400" dirty="0">
                <a:solidFill>
                  <a:schemeClr val="tx1"/>
                </a:solidFill>
                <a:latin typeface="Aptos" panose="020B0004020202020204" pitchFamily="34" charset="0"/>
              </a:rPr>
              <a:t>98 PJs with 2 – 3 years of allocations uncommitted</a:t>
            </a:r>
          </a:p>
          <a:p>
            <a:pPr lvl="1"/>
            <a:r>
              <a:rPr lang="en-US" sz="2400" dirty="0">
                <a:solidFill>
                  <a:schemeClr val="tx1"/>
                </a:solidFill>
                <a:highlight>
                  <a:srgbClr val="FFFF00"/>
                </a:highlight>
                <a:latin typeface="Aptos" panose="020B0004020202020204" pitchFamily="34" charset="0"/>
              </a:rPr>
              <a:t>143 PJs with &gt; 2 years of allocations uncommitted</a:t>
            </a:r>
          </a:p>
        </p:txBody>
      </p:sp>
      <p:pic>
        <p:nvPicPr>
          <p:cNvPr id="4" name="Picture 3" descr="A logo for a company&#10;&#10;Description automatically generated">
            <a:extLst>
              <a:ext uri="{FF2B5EF4-FFF2-40B4-BE49-F238E27FC236}">
                <a16:creationId xmlns:a16="http://schemas.microsoft.com/office/drawing/2014/main" id="{3A8250ED-13CA-AE93-6CF6-0B5D2468F5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3723" y="5835835"/>
            <a:ext cx="1698968" cy="788578"/>
          </a:xfrm>
          <a:prstGeom prst="rect">
            <a:avLst/>
          </a:prstGeom>
        </p:spPr>
      </p:pic>
    </p:spTree>
    <p:extLst>
      <p:ext uri="{BB962C8B-B14F-4D97-AF65-F5344CB8AC3E}">
        <p14:creationId xmlns:p14="http://schemas.microsoft.com/office/powerpoint/2010/main" val="20698368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0F61C-8CE1-1140-8744-5E85DB3D1727}"/>
              </a:ext>
            </a:extLst>
          </p:cNvPr>
          <p:cNvSpPr>
            <a:spLocks noGrp="1"/>
          </p:cNvSpPr>
          <p:nvPr>
            <p:ph type="title"/>
          </p:nvPr>
        </p:nvSpPr>
        <p:spPr/>
        <p:txBody>
          <a:bodyPr>
            <a:normAutofit/>
          </a:bodyPr>
          <a:lstStyle/>
          <a:p>
            <a:r>
              <a:rPr lang="en-US" sz="4000" dirty="0"/>
              <a:t>Performance Concerns – Expiring HOME Grants</a:t>
            </a:r>
          </a:p>
        </p:txBody>
      </p:sp>
      <p:sp>
        <p:nvSpPr>
          <p:cNvPr id="3" name="Content Placeholder 2">
            <a:extLst>
              <a:ext uri="{FF2B5EF4-FFF2-40B4-BE49-F238E27FC236}">
                <a16:creationId xmlns:a16="http://schemas.microsoft.com/office/drawing/2014/main" id="{5A7CF331-0B53-4C37-9A0A-A9D3EEB5908B}"/>
              </a:ext>
            </a:extLst>
          </p:cNvPr>
          <p:cNvSpPr>
            <a:spLocks noGrp="1"/>
          </p:cNvSpPr>
          <p:nvPr>
            <p:ph idx="1"/>
          </p:nvPr>
        </p:nvSpPr>
        <p:spPr/>
        <p:txBody>
          <a:bodyPr>
            <a:normAutofit/>
          </a:bodyPr>
          <a:lstStyle/>
          <a:p>
            <a:r>
              <a:rPr lang="en-US" sz="2400" dirty="0">
                <a:solidFill>
                  <a:schemeClr val="tx1"/>
                </a:solidFill>
                <a:latin typeface="Aptos" panose="020B0004020202020204" pitchFamily="34" charset="0"/>
              </a:rPr>
              <a:t>2016 HOME grants expire this September (2024)</a:t>
            </a:r>
          </a:p>
          <a:p>
            <a:r>
              <a:rPr lang="en-US" sz="2400" dirty="0">
                <a:solidFill>
                  <a:schemeClr val="tx1"/>
                </a:solidFill>
                <a:latin typeface="Aptos" panose="020B0004020202020204" pitchFamily="34" charset="0"/>
              </a:rPr>
              <a:t>PJs not committing funds are at risk of losing funds - even committed funds - to expiration</a:t>
            </a:r>
          </a:p>
          <a:p>
            <a:r>
              <a:rPr lang="en-US" sz="2400" dirty="0">
                <a:solidFill>
                  <a:schemeClr val="tx1"/>
                </a:solidFill>
                <a:latin typeface="Aptos" panose="020B0004020202020204" pitchFamily="34" charset="0"/>
              </a:rPr>
              <a:t>79 PJs lost $3.9 million of unexpended 2015 funds</a:t>
            </a:r>
          </a:p>
          <a:p>
            <a:r>
              <a:rPr lang="en-US" sz="2400" dirty="0">
                <a:solidFill>
                  <a:schemeClr val="tx1"/>
                </a:solidFill>
                <a:latin typeface="Aptos" panose="020B0004020202020204" pitchFamily="34" charset="0"/>
              </a:rPr>
              <a:t>Amount increased nearly 300% from 2021 (2014 grants)</a:t>
            </a:r>
          </a:p>
          <a:p>
            <a:endParaRPr lang="en-US" sz="2400" dirty="0">
              <a:solidFill>
                <a:schemeClr val="tx1"/>
              </a:solidFill>
            </a:endParaRPr>
          </a:p>
          <a:p>
            <a:pPr marL="457200" lvl="1" indent="0">
              <a:buNone/>
            </a:pPr>
            <a:r>
              <a:rPr lang="en-US" sz="2300" dirty="0">
                <a:solidFill>
                  <a:schemeClr val="tx1"/>
                </a:solidFill>
              </a:rPr>
              <a:t>	</a:t>
            </a:r>
            <a:r>
              <a:rPr lang="en-US" sz="2400" b="0" i="0" u="none" strike="noStrike" dirty="0">
                <a:solidFill>
                  <a:srgbClr val="000000"/>
                </a:solidFill>
                <a:effectLst/>
              </a:rPr>
              <a:t>	</a:t>
            </a:r>
            <a:endParaRPr lang="en-US" sz="2400" dirty="0">
              <a:solidFill>
                <a:schemeClr val="tx1"/>
              </a:solidFill>
            </a:endParaRPr>
          </a:p>
          <a:p>
            <a:pPr marL="457200" lvl="1" indent="0">
              <a:buNone/>
            </a:pPr>
            <a:r>
              <a:rPr lang="en-US" sz="2300" dirty="0">
                <a:solidFill>
                  <a:schemeClr val="tx1"/>
                </a:solidFill>
              </a:rPr>
              <a:t>	</a:t>
            </a:r>
            <a:r>
              <a:rPr lang="en-US" sz="2400" dirty="0">
                <a:solidFill>
                  <a:schemeClr val="tx1"/>
                </a:solidFill>
              </a:rPr>
              <a:t>	</a:t>
            </a:r>
            <a:endParaRPr lang="en-US" sz="2400" b="0" i="0" u="none" strike="noStrike" dirty="0">
              <a:solidFill>
                <a:srgbClr val="000000"/>
              </a:solidFill>
              <a:effectLst/>
            </a:endParaRPr>
          </a:p>
          <a:p>
            <a:endParaRPr lang="en-US" sz="2800" dirty="0">
              <a:solidFill>
                <a:schemeClr val="tx1"/>
              </a:solidFill>
            </a:endParaRPr>
          </a:p>
        </p:txBody>
      </p:sp>
      <p:graphicFrame>
        <p:nvGraphicFramePr>
          <p:cNvPr id="5" name="Table 5">
            <a:extLst>
              <a:ext uri="{FF2B5EF4-FFF2-40B4-BE49-F238E27FC236}">
                <a16:creationId xmlns:a16="http://schemas.microsoft.com/office/drawing/2014/main" id="{6F6E7323-9D27-993D-0BBE-FBEDB0BC9682}"/>
              </a:ext>
            </a:extLst>
          </p:cNvPr>
          <p:cNvGraphicFramePr>
            <a:graphicFrameLocks noGrp="1"/>
          </p:cNvGraphicFramePr>
          <p:nvPr>
            <p:extLst>
              <p:ext uri="{D42A27DB-BD31-4B8C-83A1-F6EECF244321}">
                <p14:modId xmlns:p14="http://schemas.microsoft.com/office/powerpoint/2010/main" val="3475508240"/>
              </p:ext>
            </p:extLst>
          </p:nvPr>
        </p:nvGraphicFramePr>
        <p:xfrm>
          <a:off x="2252691" y="4512289"/>
          <a:ext cx="9144000" cy="1529073"/>
        </p:xfrm>
        <a:graphic>
          <a:graphicData uri="http://schemas.openxmlformats.org/drawingml/2006/table">
            <a:tbl>
              <a:tblPr firstRow="1" bandRow="1">
                <a:tableStyleId>{5C22544A-7EE6-4342-B048-85BDC9FD1C3A}</a:tableStyleId>
              </a:tblPr>
              <a:tblGrid>
                <a:gridCol w="2378148">
                  <a:extLst>
                    <a:ext uri="{9D8B030D-6E8A-4147-A177-3AD203B41FA5}">
                      <a16:colId xmlns:a16="http://schemas.microsoft.com/office/drawing/2014/main" val="347780090"/>
                    </a:ext>
                  </a:extLst>
                </a:gridCol>
                <a:gridCol w="3242930">
                  <a:extLst>
                    <a:ext uri="{9D8B030D-6E8A-4147-A177-3AD203B41FA5}">
                      <a16:colId xmlns:a16="http://schemas.microsoft.com/office/drawing/2014/main" val="992515394"/>
                    </a:ext>
                  </a:extLst>
                </a:gridCol>
                <a:gridCol w="3522922">
                  <a:extLst>
                    <a:ext uri="{9D8B030D-6E8A-4147-A177-3AD203B41FA5}">
                      <a16:colId xmlns:a16="http://schemas.microsoft.com/office/drawing/2014/main" val="2859689325"/>
                    </a:ext>
                  </a:extLst>
                </a:gridCol>
              </a:tblGrid>
              <a:tr h="509691">
                <a:tc>
                  <a:txBody>
                    <a:bodyPr/>
                    <a:lstStyle/>
                    <a:p>
                      <a:pPr algn="ctr"/>
                      <a:r>
                        <a:rPr lang="en-US" sz="2000" dirty="0">
                          <a:latin typeface="Aptos" panose="020B0004020202020204" pitchFamily="34" charset="0"/>
                        </a:rPr>
                        <a:t>Year</a:t>
                      </a:r>
                    </a:p>
                  </a:txBody>
                  <a:tcPr anchor="ctr"/>
                </a:tc>
                <a:tc>
                  <a:txBody>
                    <a:bodyPr/>
                    <a:lstStyle/>
                    <a:p>
                      <a:pPr algn="ctr"/>
                      <a:r>
                        <a:rPr lang="en-US" sz="2000" dirty="0">
                          <a:latin typeface="Aptos" panose="020B0004020202020204" pitchFamily="34" charset="0"/>
                        </a:rPr>
                        <a:t>Unexpended Funds</a:t>
                      </a:r>
                    </a:p>
                  </a:txBody>
                  <a:tcPr anchor="ctr"/>
                </a:tc>
                <a:tc>
                  <a:txBody>
                    <a:bodyPr/>
                    <a:lstStyle/>
                    <a:p>
                      <a:pPr algn="ctr"/>
                      <a:r>
                        <a:rPr lang="en-US" sz="2000">
                          <a:latin typeface="Aptos" panose="020B0004020202020204" pitchFamily="34" charset="0"/>
                        </a:rPr>
                        <a:t>Number of PJs</a:t>
                      </a:r>
                    </a:p>
                  </a:txBody>
                  <a:tcPr anchor="ctr"/>
                </a:tc>
                <a:extLst>
                  <a:ext uri="{0D108BD9-81ED-4DB2-BD59-A6C34878D82A}">
                    <a16:rowId xmlns:a16="http://schemas.microsoft.com/office/drawing/2014/main" val="3623998776"/>
                  </a:ext>
                </a:extLst>
              </a:tr>
              <a:tr h="509691">
                <a:tc>
                  <a:txBody>
                    <a:bodyPr/>
                    <a:lstStyle/>
                    <a:p>
                      <a:pPr algn="ctr"/>
                      <a:r>
                        <a:rPr lang="en-US" sz="2000" dirty="0">
                          <a:solidFill>
                            <a:srgbClr val="FF0000"/>
                          </a:solidFill>
                          <a:latin typeface="Aptos" panose="020B0004020202020204" pitchFamily="34" charset="0"/>
                        </a:rPr>
                        <a:t>2015</a:t>
                      </a:r>
                    </a:p>
                  </a:txBody>
                  <a:tcPr anchor="ctr"/>
                </a:tc>
                <a:tc>
                  <a:txBody>
                    <a:bodyPr/>
                    <a:lstStyle/>
                    <a:p>
                      <a:pPr algn="ctr"/>
                      <a:r>
                        <a:rPr lang="en-US" sz="2000" b="0" i="0" u="none" strike="noStrike" dirty="0">
                          <a:solidFill>
                            <a:srgbClr val="FF0000"/>
                          </a:solidFill>
                          <a:effectLst/>
                          <a:latin typeface="Aptos" panose="020B0004020202020204" pitchFamily="34" charset="0"/>
                        </a:rPr>
                        <a:t>$</a:t>
                      </a:r>
                      <a:r>
                        <a:rPr lang="en-US" sz="2000" kern="1200" dirty="0">
                          <a:solidFill>
                            <a:srgbClr val="FF0000"/>
                          </a:solidFill>
                          <a:effectLst/>
                          <a:latin typeface="Aptos" panose="020B0004020202020204" pitchFamily="34" charset="0"/>
                          <a:ea typeface="+mn-ea"/>
                          <a:cs typeface="+mn-cs"/>
                        </a:rPr>
                        <a:t>3,919,245.46</a:t>
                      </a:r>
                      <a:endParaRPr lang="en-US" sz="2000" dirty="0">
                        <a:solidFill>
                          <a:srgbClr val="FF0000"/>
                        </a:solidFill>
                        <a:latin typeface="Aptos" panose="020B0004020202020204" pitchFamily="34" charset="0"/>
                      </a:endParaRPr>
                    </a:p>
                  </a:txBody>
                  <a:tcPr anchor="ctr"/>
                </a:tc>
                <a:tc>
                  <a:txBody>
                    <a:bodyPr/>
                    <a:lstStyle/>
                    <a:p>
                      <a:pPr algn="ctr"/>
                      <a:r>
                        <a:rPr lang="en-US" sz="2000" b="0" i="0" u="none" strike="noStrike" dirty="0">
                          <a:solidFill>
                            <a:srgbClr val="FF0000"/>
                          </a:solidFill>
                          <a:effectLst/>
                          <a:latin typeface="Aptos" panose="020B0004020202020204" pitchFamily="34" charset="0"/>
                        </a:rPr>
                        <a:t>79 </a:t>
                      </a:r>
                      <a:endParaRPr lang="en-US" sz="2000" dirty="0">
                        <a:solidFill>
                          <a:srgbClr val="FF0000"/>
                        </a:solidFill>
                        <a:latin typeface="Aptos" panose="020B0004020202020204" pitchFamily="34" charset="0"/>
                      </a:endParaRPr>
                    </a:p>
                  </a:txBody>
                  <a:tcPr anchor="ctr"/>
                </a:tc>
                <a:extLst>
                  <a:ext uri="{0D108BD9-81ED-4DB2-BD59-A6C34878D82A}">
                    <a16:rowId xmlns:a16="http://schemas.microsoft.com/office/drawing/2014/main" val="1270844419"/>
                  </a:ext>
                </a:extLst>
              </a:tr>
              <a:tr h="509691">
                <a:tc>
                  <a:txBody>
                    <a:bodyPr/>
                    <a:lstStyle/>
                    <a:p>
                      <a:pPr algn="ctr"/>
                      <a:r>
                        <a:rPr lang="en-US" sz="2000" dirty="0">
                          <a:solidFill>
                            <a:schemeClr val="tx1"/>
                          </a:solidFill>
                          <a:latin typeface="Aptos" panose="020B0004020202020204" pitchFamily="34" charset="0"/>
                        </a:rPr>
                        <a:t>2016</a:t>
                      </a:r>
                      <a:endParaRPr lang="en-US" sz="2000" dirty="0">
                        <a:latin typeface="Aptos" panose="020B0004020202020204" pitchFamily="34" charset="0"/>
                      </a:endParaRPr>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2000" kern="1200" dirty="0">
                          <a:solidFill>
                            <a:schemeClr val="tx1"/>
                          </a:solidFill>
                          <a:latin typeface="Aptos" panose="020B0004020202020204" pitchFamily="34" charset="0"/>
                          <a:ea typeface="+mn-ea"/>
                          <a:cs typeface="+mn-cs"/>
                        </a:rPr>
                        <a:t>$28,935,482.30</a:t>
                      </a:r>
                    </a:p>
                  </a:txBody>
                  <a:tcPr marL="6350" marR="6350" marT="6350" marB="0" anchor="ctr"/>
                </a:tc>
                <a:tc>
                  <a:txBody>
                    <a:bodyPr/>
                    <a:lstStyle/>
                    <a:p>
                      <a:pPr algn="ctr"/>
                      <a:r>
                        <a:rPr lang="en-US" sz="2000" dirty="0">
                          <a:solidFill>
                            <a:schemeClr val="tx1"/>
                          </a:solidFill>
                          <a:latin typeface="Aptos" panose="020B0004020202020204" pitchFamily="34" charset="0"/>
                        </a:rPr>
                        <a:t>206 </a:t>
                      </a:r>
                    </a:p>
                  </a:txBody>
                  <a:tcPr anchor="ctr"/>
                </a:tc>
                <a:extLst>
                  <a:ext uri="{0D108BD9-81ED-4DB2-BD59-A6C34878D82A}">
                    <a16:rowId xmlns:a16="http://schemas.microsoft.com/office/drawing/2014/main" val="2136047939"/>
                  </a:ext>
                </a:extLst>
              </a:tr>
            </a:tbl>
          </a:graphicData>
        </a:graphic>
      </p:graphicFrame>
      <p:pic>
        <p:nvPicPr>
          <p:cNvPr id="4" name="Picture 3" descr="A logo for a company&#10;&#10;Description automatically generated">
            <a:extLst>
              <a:ext uri="{FF2B5EF4-FFF2-40B4-BE49-F238E27FC236}">
                <a16:creationId xmlns:a16="http://schemas.microsoft.com/office/drawing/2014/main" id="{8C0FB76F-D22D-ECDA-6506-915A8B3394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3723" y="5835835"/>
            <a:ext cx="1698968" cy="788578"/>
          </a:xfrm>
          <a:prstGeom prst="rect">
            <a:avLst/>
          </a:prstGeom>
        </p:spPr>
      </p:pic>
    </p:spTree>
    <p:extLst>
      <p:ext uri="{BB962C8B-B14F-4D97-AF65-F5344CB8AC3E}">
        <p14:creationId xmlns:p14="http://schemas.microsoft.com/office/powerpoint/2010/main" val="25235247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0F61C-8CE1-1140-8744-5E85DB3D1727}"/>
              </a:ext>
            </a:extLst>
          </p:cNvPr>
          <p:cNvSpPr>
            <a:spLocks noGrp="1"/>
          </p:cNvSpPr>
          <p:nvPr>
            <p:ph type="title"/>
          </p:nvPr>
        </p:nvSpPr>
        <p:spPr/>
        <p:txBody>
          <a:bodyPr>
            <a:normAutofit/>
          </a:bodyPr>
          <a:lstStyle/>
          <a:p>
            <a:r>
              <a:rPr lang="en-US" sz="4000" dirty="0"/>
              <a:t>Performance Concerns – Expiring HOME Grants</a:t>
            </a:r>
          </a:p>
        </p:txBody>
      </p:sp>
      <p:sp>
        <p:nvSpPr>
          <p:cNvPr id="3" name="Content Placeholder 2">
            <a:extLst>
              <a:ext uri="{FF2B5EF4-FFF2-40B4-BE49-F238E27FC236}">
                <a16:creationId xmlns:a16="http://schemas.microsoft.com/office/drawing/2014/main" id="{5A7CF331-0B53-4C37-9A0A-A9D3EEB5908B}"/>
              </a:ext>
            </a:extLst>
          </p:cNvPr>
          <p:cNvSpPr>
            <a:spLocks noGrp="1"/>
          </p:cNvSpPr>
          <p:nvPr>
            <p:ph idx="1"/>
          </p:nvPr>
        </p:nvSpPr>
        <p:spPr/>
        <p:txBody>
          <a:bodyPr>
            <a:normAutofit fontScale="92500" lnSpcReduction="10000"/>
          </a:bodyPr>
          <a:lstStyle/>
          <a:p>
            <a:r>
              <a:rPr lang="en-US" sz="2800" dirty="0">
                <a:solidFill>
                  <a:schemeClr val="tx1"/>
                </a:solidFill>
                <a:latin typeface="Aptos" panose="020B0004020202020204" pitchFamily="34" charset="0"/>
              </a:rPr>
              <a:t>Funds must be committed before they can be expended</a:t>
            </a:r>
          </a:p>
          <a:p>
            <a:r>
              <a:rPr lang="en-US" sz="2800" dirty="0">
                <a:solidFill>
                  <a:schemeClr val="tx1"/>
                </a:solidFill>
                <a:latin typeface="Aptos" panose="020B0004020202020204" pitchFamily="34" charset="0"/>
              </a:rPr>
              <a:t>Currently $19.8 million of uncommitted 2016 funds </a:t>
            </a:r>
          </a:p>
          <a:p>
            <a:pPr lvl="1"/>
            <a:r>
              <a:rPr lang="en-US" sz="2300" dirty="0">
                <a:solidFill>
                  <a:schemeClr val="tx1"/>
                </a:solidFill>
                <a:latin typeface="Aptos" panose="020B0004020202020204" pitchFamily="34" charset="0"/>
              </a:rPr>
              <a:t>68% of unexpended funds remain uncommitted</a:t>
            </a:r>
          </a:p>
          <a:p>
            <a:r>
              <a:rPr lang="en-US" sz="2800" dirty="0">
                <a:solidFill>
                  <a:schemeClr val="tx1"/>
                </a:solidFill>
                <a:latin typeface="Aptos" panose="020B0004020202020204" pitchFamily="34" charset="0"/>
              </a:rPr>
              <a:t>What can you do?</a:t>
            </a:r>
          </a:p>
          <a:p>
            <a:pPr lvl="1"/>
            <a:r>
              <a:rPr lang="en-US" sz="2300" dirty="0">
                <a:solidFill>
                  <a:schemeClr val="tx1"/>
                </a:solidFill>
                <a:latin typeface="Aptos" panose="020B0004020202020204" pitchFamily="34" charset="0"/>
              </a:rPr>
              <a:t>Commit/expend admin funds</a:t>
            </a:r>
          </a:p>
          <a:p>
            <a:pPr lvl="1"/>
            <a:r>
              <a:rPr lang="en-US" sz="2300" dirty="0">
                <a:solidFill>
                  <a:schemeClr val="tx1"/>
                </a:solidFill>
                <a:latin typeface="Aptos" panose="020B0004020202020204" pitchFamily="34" charset="0"/>
              </a:rPr>
              <a:t>Move funds out of CHDO set aside</a:t>
            </a:r>
          </a:p>
          <a:p>
            <a:pPr lvl="1"/>
            <a:r>
              <a:rPr lang="en-US" sz="2300" dirty="0">
                <a:solidFill>
                  <a:schemeClr val="tx1"/>
                </a:solidFill>
                <a:latin typeface="Aptos" panose="020B0004020202020204" pitchFamily="34" charset="0"/>
              </a:rPr>
              <a:t>Move funds out of general subgrants</a:t>
            </a:r>
          </a:p>
          <a:p>
            <a:pPr lvl="1"/>
            <a:r>
              <a:rPr lang="en-US" sz="2300" dirty="0">
                <a:solidFill>
                  <a:schemeClr val="tx1"/>
                </a:solidFill>
                <a:latin typeface="Aptos" panose="020B0004020202020204" pitchFamily="34" charset="0"/>
              </a:rPr>
              <a:t>Move funds (swap) with projects that are funded with more recent funds that are spending more quickly</a:t>
            </a:r>
          </a:p>
          <a:p>
            <a:endParaRPr lang="en-US" sz="2800" dirty="0">
              <a:solidFill>
                <a:schemeClr val="tx1"/>
              </a:solidFill>
            </a:endParaRPr>
          </a:p>
          <a:p>
            <a:endParaRPr lang="en-US" sz="2800" dirty="0">
              <a:solidFill>
                <a:schemeClr val="tx1"/>
              </a:solidFill>
            </a:endParaRPr>
          </a:p>
          <a:p>
            <a:endParaRPr lang="en-US" sz="2800" dirty="0">
              <a:solidFill>
                <a:schemeClr val="tx1"/>
              </a:solidFill>
            </a:endParaRPr>
          </a:p>
        </p:txBody>
      </p:sp>
      <p:pic>
        <p:nvPicPr>
          <p:cNvPr id="4" name="Picture 3" descr="A logo for a company&#10;&#10;Description automatically generated">
            <a:extLst>
              <a:ext uri="{FF2B5EF4-FFF2-40B4-BE49-F238E27FC236}">
                <a16:creationId xmlns:a16="http://schemas.microsoft.com/office/drawing/2014/main" id="{A3859AA8-2443-6C4A-7B00-1647C785BB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3723" y="5835835"/>
            <a:ext cx="1698968" cy="788578"/>
          </a:xfrm>
          <a:prstGeom prst="rect">
            <a:avLst/>
          </a:prstGeom>
        </p:spPr>
      </p:pic>
    </p:spTree>
    <p:extLst>
      <p:ext uri="{BB962C8B-B14F-4D97-AF65-F5344CB8AC3E}">
        <p14:creationId xmlns:p14="http://schemas.microsoft.com/office/powerpoint/2010/main" val="22195282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5CBBD12-89C8-1AA9-B805-D7FF9A5B72BA}"/>
              </a:ext>
            </a:extLst>
          </p:cNvPr>
          <p:cNvSpPr>
            <a:spLocks noGrp="1"/>
          </p:cNvSpPr>
          <p:nvPr>
            <p:ph type="title"/>
          </p:nvPr>
        </p:nvSpPr>
        <p:spPr/>
        <p:txBody>
          <a:bodyPr>
            <a:normAutofit/>
          </a:bodyPr>
          <a:lstStyle/>
          <a:p>
            <a:r>
              <a:rPr lang="en-US" sz="4000" dirty="0">
                <a:cs typeface="Arial"/>
              </a:rPr>
              <a:t>CHDO Appropriation Provision Reminder</a:t>
            </a:r>
            <a:endParaRPr lang="en-US" sz="4000" dirty="0"/>
          </a:p>
        </p:txBody>
      </p:sp>
      <p:sp>
        <p:nvSpPr>
          <p:cNvPr id="2" name="Content Placeholder 1">
            <a:extLst>
              <a:ext uri="{FF2B5EF4-FFF2-40B4-BE49-F238E27FC236}">
                <a16:creationId xmlns:a16="http://schemas.microsoft.com/office/drawing/2014/main" id="{8432C776-8229-16AF-F25B-417ACD06F6E3}"/>
              </a:ext>
            </a:extLst>
          </p:cNvPr>
          <p:cNvSpPr>
            <a:spLocks noGrp="1"/>
          </p:cNvSpPr>
          <p:nvPr>
            <p:ph idx="1"/>
          </p:nvPr>
        </p:nvSpPr>
        <p:spPr/>
        <p:txBody>
          <a:bodyPr vert="horz" lIns="91440" tIns="45720" rIns="91440" bIns="45720" rtlCol="0" anchor="t">
            <a:normAutofit fontScale="77500" lnSpcReduction="20000"/>
          </a:bodyPr>
          <a:lstStyle/>
          <a:p>
            <a:pPr>
              <a:lnSpc>
                <a:spcPct val="110000"/>
              </a:lnSpc>
            </a:pPr>
            <a:r>
              <a:rPr lang="en-US" sz="2800" dirty="0">
                <a:latin typeface="Aptos" panose="020B0004020202020204" pitchFamily="34" charset="0"/>
                <a:cs typeface="Arial"/>
              </a:rPr>
              <a:t>Appropriations laws for last several years permit CHDO set-aside funds that remain uncommitted 24 months after HUD's obligation of a PJ's HOME grant to be used for any eligible HOME activity</a:t>
            </a:r>
            <a:endParaRPr lang="en-US" sz="2800" dirty="0">
              <a:latin typeface="Aptos" panose="020B0004020202020204" pitchFamily="34" charset="0"/>
            </a:endParaRPr>
          </a:p>
          <a:p>
            <a:pPr lvl="1">
              <a:lnSpc>
                <a:spcPct val="110000"/>
              </a:lnSpc>
            </a:pPr>
            <a:r>
              <a:rPr lang="en-US" sz="2400" dirty="0">
                <a:latin typeface="Aptos" panose="020B0004020202020204" pitchFamily="34" charset="0"/>
                <a:cs typeface="Arial"/>
              </a:rPr>
              <a:t>Currently, applies to most available 2021 and earlier HOME grants</a:t>
            </a:r>
          </a:p>
          <a:p>
            <a:pPr lvl="2">
              <a:lnSpc>
                <a:spcPct val="110000"/>
              </a:lnSpc>
            </a:pPr>
            <a:r>
              <a:rPr lang="en-US" sz="2400" dirty="0">
                <a:latin typeface="Aptos" panose="020B0004020202020204" pitchFamily="34" charset="0"/>
                <a:cs typeface="Arial"/>
              </a:rPr>
              <a:t>b/c they were obligated in 2021 + 2 years</a:t>
            </a:r>
          </a:p>
          <a:p>
            <a:pPr lvl="1">
              <a:lnSpc>
                <a:spcPct val="110000"/>
              </a:lnSpc>
            </a:pPr>
            <a:r>
              <a:rPr lang="en-US" sz="2400" dirty="0">
                <a:latin typeface="Aptos" panose="020B0004020202020204" pitchFamily="34" charset="0"/>
                <a:cs typeface="Arial"/>
              </a:rPr>
              <a:t>OAHP must make manual changes in IDIS</a:t>
            </a:r>
          </a:p>
          <a:p>
            <a:pPr lvl="1">
              <a:lnSpc>
                <a:spcPct val="110000"/>
              </a:lnSpc>
            </a:pPr>
            <a:r>
              <a:rPr lang="en-US" sz="2400" dirty="0">
                <a:latin typeface="Aptos" panose="020B0004020202020204" pitchFamily="34" charset="0"/>
                <a:cs typeface="Arial"/>
              </a:rPr>
              <a:t>Contact your Field Office with request, they will work with OAHP</a:t>
            </a:r>
          </a:p>
          <a:p>
            <a:pPr lvl="1">
              <a:lnSpc>
                <a:spcPct val="110000"/>
              </a:lnSpc>
            </a:pPr>
            <a:r>
              <a:rPr lang="en-US" sz="2400" dirty="0">
                <a:latin typeface="Aptos" panose="020B0004020202020204" pitchFamily="34" charset="0"/>
                <a:cs typeface="Arial"/>
              </a:rPr>
              <a:t>Process is quick!</a:t>
            </a:r>
          </a:p>
          <a:p>
            <a:pPr lvl="1">
              <a:lnSpc>
                <a:spcPct val="110000"/>
              </a:lnSpc>
            </a:pPr>
            <a:r>
              <a:rPr lang="en-US" sz="2400" dirty="0" err="1">
                <a:latin typeface="Aptos" panose="020B0004020202020204" pitchFamily="34" charset="0"/>
                <a:cs typeface="Arial"/>
              </a:rPr>
              <a:t>HOMEfires</a:t>
            </a:r>
            <a:r>
              <a:rPr lang="en-US" sz="2400" dirty="0">
                <a:latin typeface="Aptos" panose="020B0004020202020204" pitchFamily="34" charset="0"/>
                <a:cs typeface="Arial"/>
              </a:rPr>
              <a:t> issued soon</a:t>
            </a:r>
          </a:p>
          <a:p>
            <a:pPr lvl="1">
              <a:lnSpc>
                <a:spcPct val="110000"/>
              </a:lnSpc>
            </a:pPr>
            <a:r>
              <a:rPr lang="en-US" sz="2400" dirty="0">
                <a:latin typeface="Aptos" panose="020B0004020202020204" pitchFamily="34" charset="0"/>
                <a:cs typeface="Arial"/>
              </a:rPr>
              <a:t>2016 CR funds moved out of CR subfund to EN – may help expiring funds</a:t>
            </a:r>
            <a:endParaRPr lang="en-US" sz="2400" dirty="0">
              <a:latin typeface="Aptos" panose="020B0004020202020204" pitchFamily="34" charset="0"/>
            </a:endParaRPr>
          </a:p>
        </p:txBody>
      </p:sp>
      <p:pic>
        <p:nvPicPr>
          <p:cNvPr id="4" name="Picture 3" descr="A logo for a company&#10;&#10;Description automatically generated">
            <a:extLst>
              <a:ext uri="{FF2B5EF4-FFF2-40B4-BE49-F238E27FC236}">
                <a16:creationId xmlns:a16="http://schemas.microsoft.com/office/drawing/2014/main" id="{24869383-9DE4-2775-1B30-EEA2D794BB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3723" y="5835835"/>
            <a:ext cx="1698968" cy="788578"/>
          </a:xfrm>
          <a:prstGeom prst="rect">
            <a:avLst/>
          </a:prstGeom>
        </p:spPr>
      </p:pic>
    </p:spTree>
    <p:extLst>
      <p:ext uri="{BB962C8B-B14F-4D97-AF65-F5344CB8AC3E}">
        <p14:creationId xmlns:p14="http://schemas.microsoft.com/office/powerpoint/2010/main" val="2328328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ogo for a company&#10;&#10;Description automatically generated">
            <a:extLst>
              <a:ext uri="{FF2B5EF4-FFF2-40B4-BE49-F238E27FC236}">
                <a16:creationId xmlns:a16="http://schemas.microsoft.com/office/drawing/2014/main" id="{179CF28D-C0D9-198E-FC19-00B69C6E14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3723" y="5835835"/>
            <a:ext cx="1698968" cy="788578"/>
          </a:xfrm>
          <a:prstGeom prst="rect">
            <a:avLst/>
          </a:prstGeom>
        </p:spPr>
      </p:pic>
      <p:sp>
        <p:nvSpPr>
          <p:cNvPr id="2" name="Title 1">
            <a:extLst>
              <a:ext uri="{FF2B5EF4-FFF2-40B4-BE49-F238E27FC236}">
                <a16:creationId xmlns:a16="http://schemas.microsoft.com/office/drawing/2014/main" id="{B900F61C-8CE1-1140-8744-5E85DB3D1727}"/>
              </a:ext>
            </a:extLst>
          </p:cNvPr>
          <p:cNvSpPr>
            <a:spLocks noGrp="1"/>
          </p:cNvSpPr>
          <p:nvPr>
            <p:ph type="title"/>
          </p:nvPr>
        </p:nvSpPr>
        <p:spPr/>
        <p:txBody>
          <a:bodyPr>
            <a:normAutofit/>
          </a:bodyPr>
          <a:lstStyle/>
          <a:p>
            <a:r>
              <a:rPr lang="en-US" sz="4000" dirty="0"/>
              <a:t>Performance Concerns – Timely Project Completion</a:t>
            </a:r>
          </a:p>
        </p:txBody>
      </p:sp>
      <p:sp>
        <p:nvSpPr>
          <p:cNvPr id="4" name="Content Placeholder 3">
            <a:extLst>
              <a:ext uri="{FF2B5EF4-FFF2-40B4-BE49-F238E27FC236}">
                <a16:creationId xmlns:a16="http://schemas.microsoft.com/office/drawing/2014/main" id="{24493EB3-25A4-4AC6-8A4D-CAB20CFF128A}"/>
              </a:ext>
            </a:extLst>
          </p:cNvPr>
          <p:cNvSpPr>
            <a:spLocks noGrp="1"/>
          </p:cNvSpPr>
          <p:nvPr>
            <p:ph idx="1"/>
          </p:nvPr>
        </p:nvSpPr>
        <p:spPr/>
        <p:txBody>
          <a:bodyPr>
            <a:noAutofit/>
          </a:bodyPr>
          <a:lstStyle/>
          <a:p>
            <a:pPr>
              <a:lnSpc>
                <a:spcPct val="100000"/>
              </a:lnSpc>
              <a:spcBef>
                <a:spcPts val="0"/>
              </a:spcBef>
            </a:pPr>
            <a:r>
              <a:rPr lang="en-US" sz="2400" dirty="0">
                <a:latin typeface="Aptos" panose="020B0004020202020204" pitchFamily="34" charset="0"/>
              </a:rPr>
              <a:t>Four-year completion requirement (252)</a:t>
            </a:r>
          </a:p>
          <a:p>
            <a:pPr lvl="1"/>
            <a:r>
              <a:rPr lang="en-US" altLang="en-US" sz="2000" dirty="0">
                <a:latin typeface="Aptos" panose="020B0004020202020204" pitchFamily="34" charset="0"/>
              </a:rPr>
              <a:t>HOME projects must be completed within 4 years of commitment</a:t>
            </a:r>
          </a:p>
          <a:p>
            <a:pPr lvl="2"/>
            <a:r>
              <a:rPr lang="en-US" altLang="en-US" sz="2000" dirty="0">
                <a:latin typeface="Aptos" panose="020B0004020202020204" pitchFamily="34" charset="0"/>
              </a:rPr>
              <a:t>1-year extension is possible upon request (before deadline)</a:t>
            </a:r>
          </a:p>
          <a:p>
            <a:pPr lvl="2"/>
            <a:r>
              <a:rPr lang="en-US" altLang="en-US" sz="2000" dirty="0">
                <a:latin typeface="Aptos" panose="020B0004020202020204" pitchFamily="34" charset="0"/>
              </a:rPr>
              <a:t>PJ must repay funds disbursed for projects not meeting requirement</a:t>
            </a:r>
          </a:p>
          <a:p>
            <a:pPr lvl="1"/>
            <a:r>
              <a:rPr lang="en-US" altLang="en-US" sz="2000" dirty="0">
                <a:latin typeface="Aptos" panose="020B0004020202020204" pitchFamily="34" charset="0"/>
              </a:rPr>
              <a:t>Significant increase in the number of projects out of compliance with the deadline</a:t>
            </a:r>
          </a:p>
          <a:p>
            <a:pPr lvl="1"/>
            <a:r>
              <a:rPr lang="en-US" altLang="en-US" sz="2000" dirty="0">
                <a:latin typeface="Aptos" panose="020B0004020202020204" pitchFamily="34" charset="0"/>
              </a:rPr>
              <a:t>See Notice CPD-20-01: </a:t>
            </a:r>
            <a:r>
              <a:rPr lang="en-US" altLang="en-US" sz="2000" i="1" dirty="0">
                <a:latin typeface="Aptos" panose="020B0004020202020204" pitchFamily="34" charset="0"/>
              </a:rPr>
              <a:t>Four-Year Completion Requirement for HOME-Assisted Projects </a:t>
            </a:r>
            <a:r>
              <a:rPr lang="en-US" altLang="en-US" sz="2000" dirty="0">
                <a:latin typeface="Aptos" panose="020B0004020202020204" pitchFamily="34" charset="0"/>
              </a:rPr>
              <a:t>for more information</a:t>
            </a:r>
          </a:p>
        </p:txBody>
      </p:sp>
    </p:spTree>
    <p:extLst>
      <p:ext uri="{BB962C8B-B14F-4D97-AF65-F5344CB8AC3E}">
        <p14:creationId xmlns:p14="http://schemas.microsoft.com/office/powerpoint/2010/main" val="3792941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BDA5E-0DCA-40CA-A23E-CD7D27171361}"/>
              </a:ext>
            </a:extLst>
          </p:cNvPr>
          <p:cNvSpPr>
            <a:spLocks noGrp="1"/>
          </p:cNvSpPr>
          <p:nvPr>
            <p:ph type="title"/>
          </p:nvPr>
        </p:nvSpPr>
        <p:spPr/>
        <p:txBody>
          <a:bodyPr>
            <a:normAutofit/>
          </a:bodyPr>
          <a:lstStyle/>
          <a:p>
            <a:r>
              <a:rPr lang="en-US" sz="4000" dirty="0"/>
              <a:t>Topics for Today’s Presentation</a:t>
            </a:r>
          </a:p>
        </p:txBody>
      </p:sp>
      <p:sp>
        <p:nvSpPr>
          <p:cNvPr id="3" name="Content Placeholder 2">
            <a:extLst>
              <a:ext uri="{FF2B5EF4-FFF2-40B4-BE49-F238E27FC236}">
                <a16:creationId xmlns:a16="http://schemas.microsoft.com/office/drawing/2014/main" id="{F0D3F11C-7E6B-4F85-BD43-859AC9FB3917}"/>
              </a:ext>
            </a:extLst>
          </p:cNvPr>
          <p:cNvSpPr>
            <a:spLocks noGrp="1"/>
          </p:cNvSpPr>
          <p:nvPr>
            <p:ph idx="1"/>
          </p:nvPr>
        </p:nvSpPr>
        <p:spPr>
          <a:xfrm>
            <a:off x="533627" y="2045494"/>
            <a:ext cx="8596668" cy="3880773"/>
          </a:xfrm>
        </p:spPr>
        <p:txBody>
          <a:bodyPr>
            <a:normAutofit/>
          </a:bodyPr>
          <a:lstStyle/>
          <a:p>
            <a:pPr lvl="1">
              <a:buFont typeface="Wingdings" panose="05000000000000000000" pitchFamily="2" charset="2"/>
              <a:buChar char="§"/>
            </a:pPr>
            <a:r>
              <a:rPr lang="en-US" sz="2800" dirty="0">
                <a:effectLst/>
                <a:latin typeface="Aptos" panose="020B0004020202020204" pitchFamily="34" charset="0"/>
                <a:ea typeface="Times New Roman" panose="02020603050405020304" pitchFamily="18" charset="0"/>
                <a:cs typeface="Aptos" panose="020B0004020202020204" pitchFamily="34" charset="0"/>
              </a:rPr>
              <a:t>HOME</a:t>
            </a:r>
          </a:p>
          <a:p>
            <a:pPr lvl="1">
              <a:buFont typeface="Wingdings" panose="05000000000000000000" pitchFamily="2" charset="2"/>
              <a:buChar char="§"/>
            </a:pPr>
            <a:r>
              <a:rPr lang="en-US" sz="2800" dirty="0">
                <a:effectLst/>
                <a:latin typeface="Aptos" panose="020B0004020202020204" pitchFamily="34" charset="0"/>
                <a:ea typeface="Times New Roman" panose="02020603050405020304" pitchFamily="18" charset="0"/>
                <a:cs typeface="Aptos" panose="020B0004020202020204" pitchFamily="34" charset="0"/>
              </a:rPr>
              <a:t>HOME-ARP</a:t>
            </a:r>
          </a:p>
          <a:p>
            <a:pPr lvl="1">
              <a:buFont typeface="Wingdings" panose="05000000000000000000" pitchFamily="2" charset="2"/>
              <a:buChar char="§"/>
            </a:pPr>
            <a:r>
              <a:rPr lang="en-US" sz="2800" dirty="0">
                <a:effectLst/>
                <a:latin typeface="Aptos" panose="020B0004020202020204" pitchFamily="34" charset="0"/>
                <a:ea typeface="Times New Roman" panose="02020603050405020304" pitchFamily="18" charset="0"/>
                <a:cs typeface="Aptos" panose="020B0004020202020204" pitchFamily="34" charset="0"/>
              </a:rPr>
              <a:t>HOME Performance, Compliance, Reporting, etc.</a:t>
            </a:r>
          </a:p>
          <a:p>
            <a:pPr lvl="1">
              <a:buFont typeface="Wingdings" panose="05000000000000000000" pitchFamily="2" charset="2"/>
              <a:buChar char="§"/>
            </a:pPr>
            <a:r>
              <a:rPr lang="en-US" sz="2800" dirty="0">
                <a:effectLst/>
                <a:latin typeface="Aptos" panose="020B0004020202020204" pitchFamily="34" charset="0"/>
                <a:ea typeface="Times New Roman" panose="02020603050405020304" pitchFamily="18" charset="0"/>
                <a:cs typeface="Aptos" panose="020B0004020202020204" pitchFamily="34" charset="0"/>
              </a:rPr>
              <a:t>Other Related </a:t>
            </a:r>
            <a:r>
              <a:rPr lang="en-US" sz="2800" dirty="0">
                <a:latin typeface="Aptos" panose="020B0004020202020204" pitchFamily="34" charset="0"/>
                <a:ea typeface="Times New Roman" panose="02020603050405020304" pitchFamily="18" charset="0"/>
                <a:cs typeface="Aptos" panose="020B0004020202020204" pitchFamily="34" charset="0"/>
              </a:rPr>
              <a:t>T</a:t>
            </a:r>
            <a:r>
              <a:rPr lang="en-US" sz="2800" dirty="0">
                <a:effectLst/>
                <a:latin typeface="Aptos" panose="020B0004020202020204" pitchFamily="34" charset="0"/>
                <a:ea typeface="Times New Roman" panose="02020603050405020304" pitchFamily="18" charset="0"/>
                <a:cs typeface="Aptos" panose="020B0004020202020204" pitchFamily="34" charset="0"/>
              </a:rPr>
              <a:t>opics</a:t>
            </a:r>
          </a:p>
        </p:txBody>
      </p:sp>
      <p:sp>
        <p:nvSpPr>
          <p:cNvPr id="4" name="Slide Number Placeholder 3">
            <a:extLst>
              <a:ext uri="{FF2B5EF4-FFF2-40B4-BE49-F238E27FC236}">
                <a16:creationId xmlns:a16="http://schemas.microsoft.com/office/drawing/2014/main" id="{C008D3F5-A964-4C21-9756-384CFEC986BA}"/>
              </a:ext>
            </a:extLst>
          </p:cNvPr>
          <p:cNvSpPr>
            <a:spLocks noGrp="1"/>
          </p:cNvSpPr>
          <p:nvPr>
            <p:ph type="sldNum" sz="quarter" idx="12"/>
          </p:nvPr>
        </p:nvSpPr>
        <p:spPr/>
        <p:txBody>
          <a:bodyPr/>
          <a:lstStyle/>
          <a:p>
            <a:fld id="{2CF8FB2B-0834-4E69-81CF-5D187DC0C246}" type="slidenum">
              <a:rPr lang="en-US" smtClean="0"/>
              <a:t>2</a:t>
            </a:fld>
            <a:endParaRPr lang="en-US"/>
          </a:p>
        </p:txBody>
      </p:sp>
      <p:pic>
        <p:nvPicPr>
          <p:cNvPr id="5" name="Picture 4" descr="A logo for a company&#10;&#10;Description automatically generated">
            <a:extLst>
              <a:ext uri="{FF2B5EF4-FFF2-40B4-BE49-F238E27FC236}">
                <a16:creationId xmlns:a16="http://schemas.microsoft.com/office/drawing/2014/main" id="{849811A0-52F2-5043-8676-4C42AD872A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3723" y="5835835"/>
            <a:ext cx="1698968" cy="788578"/>
          </a:xfrm>
          <a:prstGeom prst="rect">
            <a:avLst/>
          </a:prstGeom>
        </p:spPr>
      </p:pic>
    </p:spTree>
    <p:extLst>
      <p:ext uri="{BB962C8B-B14F-4D97-AF65-F5344CB8AC3E}">
        <p14:creationId xmlns:p14="http://schemas.microsoft.com/office/powerpoint/2010/main" val="1182636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logo for a company&#10;&#10;Description automatically generated">
            <a:extLst>
              <a:ext uri="{FF2B5EF4-FFF2-40B4-BE49-F238E27FC236}">
                <a16:creationId xmlns:a16="http://schemas.microsoft.com/office/drawing/2014/main" id="{210D11CB-A3CE-3D8B-AFF7-B46F6D6881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3723" y="5835835"/>
            <a:ext cx="1698968" cy="788578"/>
          </a:xfrm>
          <a:prstGeom prst="rect">
            <a:avLst/>
          </a:prstGeom>
        </p:spPr>
      </p:pic>
      <p:sp>
        <p:nvSpPr>
          <p:cNvPr id="2" name="Title 1">
            <a:extLst>
              <a:ext uri="{FF2B5EF4-FFF2-40B4-BE49-F238E27FC236}">
                <a16:creationId xmlns:a16="http://schemas.microsoft.com/office/drawing/2014/main" id="{B900F61C-8CE1-1140-8744-5E85DB3D1727}"/>
              </a:ext>
            </a:extLst>
          </p:cNvPr>
          <p:cNvSpPr>
            <a:spLocks noGrp="1"/>
          </p:cNvSpPr>
          <p:nvPr>
            <p:ph type="title"/>
          </p:nvPr>
        </p:nvSpPr>
        <p:spPr/>
        <p:txBody>
          <a:bodyPr>
            <a:normAutofit/>
          </a:bodyPr>
          <a:lstStyle/>
          <a:p>
            <a:r>
              <a:rPr lang="en-US" sz="4000" dirty="0">
                <a:cs typeface="Arial"/>
              </a:rPr>
              <a:t>IDIS &amp; Reports</a:t>
            </a:r>
          </a:p>
        </p:txBody>
      </p:sp>
      <p:sp>
        <p:nvSpPr>
          <p:cNvPr id="3" name="Content Placeholder 2">
            <a:extLst>
              <a:ext uri="{FF2B5EF4-FFF2-40B4-BE49-F238E27FC236}">
                <a16:creationId xmlns:a16="http://schemas.microsoft.com/office/drawing/2014/main" id="{B95C6943-7C8B-491B-B7D5-FDE057226B06}"/>
              </a:ext>
            </a:extLst>
          </p:cNvPr>
          <p:cNvSpPr>
            <a:spLocks noGrp="1"/>
          </p:cNvSpPr>
          <p:nvPr>
            <p:ph idx="1"/>
          </p:nvPr>
        </p:nvSpPr>
        <p:spPr/>
        <p:txBody>
          <a:bodyPr vert="horz" lIns="91440" tIns="45720" rIns="91440" bIns="45720" rtlCol="0" anchor="t">
            <a:normAutofit fontScale="92500" lnSpcReduction="20000"/>
          </a:bodyPr>
          <a:lstStyle/>
          <a:p>
            <a:r>
              <a:rPr lang="en-US" sz="2800" dirty="0">
                <a:latin typeface="Aptos"/>
                <a:cs typeface="Arial"/>
              </a:rPr>
              <a:t>IDIS Release 11.29 – live December 18, 2023</a:t>
            </a:r>
          </a:p>
          <a:p>
            <a:pPr lvl="1"/>
            <a:r>
              <a:rPr lang="en-US" sz="2200" dirty="0">
                <a:latin typeface="Aptos"/>
                <a:cs typeface="Arial"/>
              </a:rPr>
              <a:t>HOME, HOME-ARP, and HTF closeout modules and related reports and forms</a:t>
            </a:r>
          </a:p>
          <a:p>
            <a:r>
              <a:rPr lang="en-US" sz="2800" dirty="0">
                <a:latin typeface="Aptos"/>
                <a:cs typeface="Arial"/>
              </a:rPr>
              <a:t>IDIS Release 11.30 – live July 1, 2024</a:t>
            </a:r>
          </a:p>
          <a:p>
            <a:pPr lvl="1"/>
            <a:r>
              <a:rPr lang="en-US" sz="2200" dirty="0">
                <a:latin typeface="Aptos" panose="020B0004020202020204" pitchFamily="34" charset="0"/>
                <a:cs typeface="Arial"/>
              </a:rPr>
              <a:t>HOME/HTF/HOME-ARP Grant Closeout Screen Updates</a:t>
            </a:r>
          </a:p>
          <a:p>
            <a:pPr lvl="1"/>
            <a:r>
              <a:rPr lang="en-US" sz="2200" dirty="0">
                <a:latin typeface="Aptos" panose="020B0004020202020204" pitchFamily="34" charset="0"/>
                <a:ea typeface="+mn-lt"/>
                <a:cs typeface="+mn-lt"/>
              </a:rPr>
              <a:t>HOME/HTF/HOME-ARP </a:t>
            </a:r>
            <a:r>
              <a:rPr lang="en-US" sz="2200" dirty="0">
                <a:latin typeface="Aptos" panose="020B0004020202020204" pitchFamily="34" charset="0"/>
                <a:cs typeface="Arial"/>
              </a:rPr>
              <a:t>Grant Closeout Report Updates</a:t>
            </a:r>
          </a:p>
          <a:p>
            <a:pPr lvl="1"/>
            <a:r>
              <a:rPr lang="en-US" sz="2200" dirty="0">
                <a:latin typeface="Aptos" panose="020B0004020202020204" pitchFamily="34" charset="0"/>
                <a:cs typeface="Arial"/>
              </a:rPr>
              <a:t>BABA Reports</a:t>
            </a:r>
          </a:p>
          <a:p>
            <a:r>
              <a:rPr lang="en-US" sz="2800" dirty="0">
                <a:latin typeface="Aptos"/>
                <a:cs typeface="Arial"/>
              </a:rPr>
              <a:t>PJ Performance Report - coming soon</a:t>
            </a:r>
          </a:p>
          <a:p>
            <a:pPr lvl="1"/>
            <a:r>
              <a:rPr lang="en-US" sz="2200" dirty="0">
                <a:latin typeface="Aptos"/>
                <a:cs typeface="Arial"/>
              </a:rPr>
              <a:t>Based on risk analysis</a:t>
            </a:r>
          </a:p>
          <a:p>
            <a:pPr lvl="1"/>
            <a:r>
              <a:rPr lang="en-US" sz="2200" dirty="0">
                <a:latin typeface="Aptos"/>
                <a:cs typeface="Arial"/>
              </a:rPr>
              <a:t>Issued 2X / year</a:t>
            </a:r>
          </a:p>
        </p:txBody>
      </p:sp>
    </p:spTree>
    <p:extLst>
      <p:ext uri="{BB962C8B-B14F-4D97-AF65-F5344CB8AC3E}">
        <p14:creationId xmlns:p14="http://schemas.microsoft.com/office/powerpoint/2010/main" val="1811870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ogo for a company&#10;&#10;Description automatically generated">
            <a:extLst>
              <a:ext uri="{FF2B5EF4-FFF2-40B4-BE49-F238E27FC236}">
                <a16:creationId xmlns:a16="http://schemas.microsoft.com/office/drawing/2014/main" id="{9A50236C-5A6F-0526-A572-C45DA5E8D6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3723" y="5835835"/>
            <a:ext cx="1698968" cy="788578"/>
          </a:xfrm>
          <a:prstGeom prst="rect">
            <a:avLst/>
          </a:prstGeom>
        </p:spPr>
      </p:pic>
      <p:sp>
        <p:nvSpPr>
          <p:cNvPr id="2" name="Title 1">
            <a:extLst>
              <a:ext uri="{FF2B5EF4-FFF2-40B4-BE49-F238E27FC236}">
                <a16:creationId xmlns:a16="http://schemas.microsoft.com/office/drawing/2014/main" id="{B900F61C-8CE1-1140-8744-5E85DB3D1727}"/>
              </a:ext>
            </a:extLst>
          </p:cNvPr>
          <p:cNvSpPr>
            <a:spLocks noGrp="1"/>
          </p:cNvSpPr>
          <p:nvPr>
            <p:ph type="title"/>
          </p:nvPr>
        </p:nvSpPr>
        <p:spPr/>
        <p:txBody>
          <a:bodyPr>
            <a:normAutofit/>
          </a:bodyPr>
          <a:lstStyle/>
          <a:p>
            <a:r>
              <a:rPr lang="en-US" sz="4000" dirty="0"/>
              <a:t>Grant Closeout (HOME &amp; HOME-ARP)</a:t>
            </a:r>
          </a:p>
        </p:txBody>
      </p:sp>
      <p:sp>
        <p:nvSpPr>
          <p:cNvPr id="6" name="Content Placeholder 5">
            <a:extLst>
              <a:ext uri="{FF2B5EF4-FFF2-40B4-BE49-F238E27FC236}">
                <a16:creationId xmlns:a16="http://schemas.microsoft.com/office/drawing/2014/main" id="{4C7F5B17-7BC8-C374-3993-D47309CCB9AA}"/>
              </a:ext>
            </a:extLst>
          </p:cNvPr>
          <p:cNvSpPr>
            <a:spLocks noGrp="1"/>
          </p:cNvSpPr>
          <p:nvPr>
            <p:ph idx="1"/>
          </p:nvPr>
        </p:nvSpPr>
        <p:spPr/>
        <p:txBody>
          <a:bodyPr>
            <a:normAutofit lnSpcReduction="10000"/>
          </a:bodyPr>
          <a:lstStyle/>
          <a:p>
            <a:r>
              <a:rPr lang="en-US" sz="2200" dirty="0">
                <a:latin typeface="Aptos" panose="020B0004020202020204" pitchFamily="34" charset="0"/>
              </a:rPr>
              <a:t>2 CFR part 200 requires all grants to be closed out within 1 year from the end of the period of performance </a:t>
            </a:r>
          </a:p>
          <a:p>
            <a:r>
              <a:rPr lang="en-US" sz="2200" dirty="0">
                <a:latin typeface="Aptos" panose="020B0004020202020204" pitchFamily="34" charset="0"/>
              </a:rPr>
              <a:t>Subject to this </a:t>
            </a:r>
            <a:r>
              <a:rPr lang="en-US" sz="1700" dirty="0">
                <a:latin typeface="Aptos" panose="020B0004020202020204" pitchFamily="34" charset="0"/>
              </a:rPr>
              <a:t>2015 HOME grants must be closed out by September 30, 2024</a:t>
            </a:r>
          </a:p>
          <a:p>
            <a:r>
              <a:rPr lang="en-US" sz="2200" dirty="0">
                <a:latin typeface="Aptos" panose="020B0004020202020204" pitchFamily="34" charset="0"/>
              </a:rPr>
              <a:t>Ensure your grant is ready to closeout  </a:t>
            </a:r>
          </a:p>
          <a:p>
            <a:pPr lvl="1"/>
            <a:r>
              <a:rPr lang="en-US" sz="1700" dirty="0">
                <a:latin typeface="Aptos" panose="020B0004020202020204" pitchFamily="34" charset="0"/>
              </a:rPr>
              <a:t>Complete activities with 2015 HOME funds committed/expended</a:t>
            </a:r>
          </a:p>
          <a:p>
            <a:pPr lvl="1"/>
            <a:r>
              <a:rPr lang="en-US" sz="1700" dirty="0">
                <a:latin typeface="Aptos" panose="020B0004020202020204" pitchFamily="34" charset="0"/>
              </a:rPr>
              <a:t>Enter beneficiary data for these activities</a:t>
            </a:r>
          </a:p>
          <a:p>
            <a:pPr lvl="1"/>
            <a:r>
              <a:rPr lang="en-US" sz="1700" dirty="0">
                <a:latin typeface="Aptos" panose="020B0004020202020204" pitchFamily="34" charset="0"/>
              </a:rPr>
              <a:t>Ensure all CPD monitoring findings, IG audit findings, and/or SAA findings are closed</a:t>
            </a:r>
            <a:endParaRPr lang="en-US" dirty="0">
              <a:latin typeface="Aptos" panose="020B0004020202020204" pitchFamily="34" charset="0"/>
            </a:endParaRPr>
          </a:p>
          <a:p>
            <a:r>
              <a:rPr lang="en-US" sz="2200" dirty="0">
                <a:latin typeface="Aptos" panose="020B0004020202020204" pitchFamily="34" charset="0"/>
              </a:rPr>
              <a:t>Webinar held on January 24</a:t>
            </a:r>
            <a:r>
              <a:rPr lang="en-US" sz="2200" baseline="30000" dirty="0">
                <a:latin typeface="Aptos" panose="020B0004020202020204" pitchFamily="34" charset="0"/>
              </a:rPr>
              <a:t>th</a:t>
            </a:r>
            <a:r>
              <a:rPr lang="en-US" sz="2200" dirty="0">
                <a:latin typeface="Aptos" panose="020B0004020202020204" pitchFamily="34" charset="0"/>
              </a:rPr>
              <a:t> (recording on HUD Exchange)</a:t>
            </a:r>
          </a:p>
          <a:p>
            <a:r>
              <a:rPr lang="en-US" sz="2200" dirty="0">
                <a:latin typeface="Aptos" panose="020B0004020202020204" pitchFamily="34" charset="0"/>
                <a:hlinkClick r:id="rId4"/>
              </a:rPr>
              <a:t>HOMEHTFcloseout@hud.gov</a:t>
            </a:r>
            <a:endParaRPr lang="en-US" sz="2200" dirty="0">
              <a:latin typeface="Aptos" panose="020B0004020202020204" pitchFamily="34" charset="0"/>
            </a:endParaRPr>
          </a:p>
        </p:txBody>
      </p:sp>
    </p:spTree>
    <p:extLst>
      <p:ext uri="{BB962C8B-B14F-4D97-AF65-F5344CB8AC3E}">
        <p14:creationId xmlns:p14="http://schemas.microsoft.com/office/powerpoint/2010/main" val="41329454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0F61C-8CE1-1140-8744-5E85DB3D1727}"/>
              </a:ext>
            </a:extLst>
          </p:cNvPr>
          <p:cNvSpPr>
            <a:spLocks noGrp="1"/>
          </p:cNvSpPr>
          <p:nvPr>
            <p:ph type="title"/>
          </p:nvPr>
        </p:nvSpPr>
        <p:spPr/>
        <p:txBody>
          <a:bodyPr>
            <a:normAutofit/>
          </a:bodyPr>
          <a:lstStyle/>
          <a:p>
            <a:r>
              <a:rPr lang="en-US" sz="4000" dirty="0"/>
              <a:t>HOME-ARP IDIS Guidance</a:t>
            </a:r>
          </a:p>
        </p:txBody>
      </p:sp>
      <p:sp>
        <p:nvSpPr>
          <p:cNvPr id="4" name="TextBox 3">
            <a:extLst>
              <a:ext uri="{FF2B5EF4-FFF2-40B4-BE49-F238E27FC236}">
                <a16:creationId xmlns:a16="http://schemas.microsoft.com/office/drawing/2014/main" id="{69E45331-81DD-DE07-DEB7-BC6A2957F987}"/>
              </a:ext>
            </a:extLst>
          </p:cNvPr>
          <p:cNvSpPr txBox="1"/>
          <p:nvPr/>
        </p:nvSpPr>
        <p:spPr>
          <a:xfrm>
            <a:off x="609597" y="1685306"/>
            <a:ext cx="10182449" cy="4124206"/>
          </a:xfrm>
          <a:prstGeom prst="rect">
            <a:avLst/>
          </a:prstGeom>
          <a:noFill/>
        </p:spPr>
        <p:txBody>
          <a:bodyPr wrap="square">
            <a:spAutoFit/>
          </a:bodyPr>
          <a:lstStyle/>
          <a:p>
            <a:pPr marL="342900" indent="-342900">
              <a:lnSpc>
                <a:spcPct val="100000"/>
              </a:lnSpc>
              <a:buFont typeface="Arial" panose="020B0604020202020204" pitchFamily="34" charset="0"/>
              <a:buChar char="•"/>
              <a:defRPr/>
            </a:pPr>
            <a:r>
              <a:rPr lang="en-US" sz="2800" i="1" dirty="0">
                <a:solidFill>
                  <a:prstClr val="black"/>
                </a:solidFill>
                <a:latin typeface="Aptos" panose="020B0004020202020204" pitchFamily="34" charset="0"/>
                <a:cs typeface="Arial" panose="020B0604020202020204" pitchFamily="34" charset="0"/>
              </a:rPr>
              <a:t>Navigating Reports in IDIS </a:t>
            </a:r>
            <a:r>
              <a:rPr lang="en-US" sz="2800" dirty="0">
                <a:solidFill>
                  <a:prstClr val="black"/>
                </a:solidFill>
                <a:latin typeface="Aptos" panose="020B0004020202020204" pitchFamily="34" charset="0"/>
                <a:cs typeface="Arial" panose="020B0604020202020204" pitchFamily="34" charset="0"/>
              </a:rPr>
              <a:t>webinar conducted March 27, 2024</a:t>
            </a:r>
          </a:p>
          <a:p>
            <a:pPr marL="800100" lvl="1" indent="-342900">
              <a:buFont typeface="Arial" panose="020B0604020202020204" pitchFamily="34" charset="0"/>
              <a:buChar char="•"/>
              <a:defRPr/>
            </a:pPr>
            <a:r>
              <a:rPr lang="en-US" sz="2400" dirty="0">
                <a:solidFill>
                  <a:prstClr val="black"/>
                </a:solidFill>
                <a:latin typeface="Aptos" panose="020B0004020202020204" pitchFamily="34" charset="0"/>
                <a:cs typeface="Arial" panose="020B0604020202020204" pitchFamily="34" charset="0"/>
              </a:rPr>
              <a:t>Materials posted on HUD Exchange</a:t>
            </a:r>
          </a:p>
          <a:p>
            <a:pPr marL="800100" lvl="1" indent="-342900">
              <a:buFont typeface="Arial" panose="020B0604020202020204" pitchFamily="34" charset="0"/>
              <a:buChar char="•"/>
              <a:defRPr/>
            </a:pPr>
            <a:r>
              <a:rPr lang="en-US" sz="2400" i="1" dirty="0">
                <a:solidFill>
                  <a:prstClr val="black"/>
                </a:solidFill>
                <a:latin typeface="Aptos" panose="020B0004020202020204" pitchFamily="34" charset="0"/>
                <a:cs typeface="Arial" panose="020B0604020202020204" pitchFamily="34" charset="0"/>
              </a:rPr>
              <a:t>Soon</a:t>
            </a:r>
            <a:r>
              <a:rPr lang="en-US" sz="2400" dirty="0">
                <a:solidFill>
                  <a:prstClr val="black"/>
                </a:solidFill>
                <a:latin typeface="Aptos" panose="020B0004020202020204" pitchFamily="34" charset="0"/>
                <a:cs typeface="Arial" panose="020B0604020202020204" pitchFamily="34" charset="0"/>
              </a:rPr>
              <a:t> = effort to reach out to PJs not reporting supportive services activities quarterly, as required</a:t>
            </a:r>
          </a:p>
          <a:p>
            <a:pPr marL="342900" indent="-342900">
              <a:spcBef>
                <a:spcPts val="1200"/>
              </a:spcBef>
              <a:buFont typeface="Arial" panose="020B0604020202020204" pitchFamily="34" charset="0"/>
              <a:buChar char="•"/>
              <a:defRPr/>
            </a:pPr>
            <a:r>
              <a:rPr lang="en-US" sz="2800" dirty="0">
                <a:solidFill>
                  <a:prstClr val="black"/>
                </a:solidFill>
                <a:latin typeface="Aptos" panose="020B0004020202020204" pitchFamily="34" charset="0"/>
                <a:cs typeface="Arial" panose="020B0604020202020204" pitchFamily="34" charset="0"/>
              </a:rPr>
              <a:t>In-person HOME-ARP IDIS training for PJs</a:t>
            </a:r>
          </a:p>
          <a:p>
            <a:pPr marL="800100" lvl="1" indent="-342900">
              <a:buFont typeface="Arial" panose="020B0604020202020204" pitchFamily="34" charset="0"/>
              <a:buChar char="•"/>
              <a:defRPr/>
            </a:pPr>
            <a:r>
              <a:rPr lang="en-US" sz="2400" dirty="0">
                <a:solidFill>
                  <a:prstClr val="black"/>
                </a:solidFill>
                <a:latin typeface="Aptos" panose="020B0004020202020204" pitchFamily="34" charset="0"/>
                <a:cs typeface="Arial" panose="020B0604020202020204" pitchFamily="34" charset="0"/>
              </a:rPr>
              <a:t>6-8 trainings in field offices this FY with more to follow next FY</a:t>
            </a:r>
          </a:p>
          <a:p>
            <a:pPr marL="800100" lvl="1" indent="-342900">
              <a:buFont typeface="Arial" panose="020B0604020202020204" pitchFamily="34" charset="0"/>
              <a:buChar char="•"/>
              <a:defRPr/>
            </a:pPr>
            <a:r>
              <a:rPr lang="en-US" sz="2400" dirty="0">
                <a:solidFill>
                  <a:prstClr val="black"/>
                </a:solidFill>
                <a:latin typeface="Aptos" panose="020B0004020202020204" pitchFamily="34" charset="0"/>
                <a:cs typeface="Arial" panose="020B0604020202020204" pitchFamily="34" charset="0"/>
              </a:rPr>
              <a:t>Denver, Ft. Worth, Los Angeles completed; Columbus coming soon</a:t>
            </a:r>
          </a:p>
          <a:p>
            <a:pPr marL="342900" indent="-342900">
              <a:spcBef>
                <a:spcPts val="1200"/>
              </a:spcBef>
              <a:buFont typeface="Arial" panose="020B0604020202020204" pitchFamily="34" charset="0"/>
              <a:buChar char="•"/>
              <a:defRPr/>
            </a:pPr>
            <a:r>
              <a:rPr kumimoji="0" lang="en-US" sz="2800" i="0" u="none" strike="noStrike" kern="1200" cap="none" spc="0" normalizeH="0" baseline="0" noProof="0" dirty="0">
                <a:ln>
                  <a:noFill/>
                </a:ln>
                <a:solidFill>
                  <a:prstClr val="black"/>
                </a:solidFill>
                <a:effectLst/>
                <a:uLnTx/>
                <a:uFillTx/>
                <a:latin typeface="Aptos" panose="020B0004020202020204" pitchFamily="34" charset="0"/>
                <a:cs typeface="Arial" panose="020B0604020202020204" pitchFamily="34" charset="0"/>
                <a:hlinkClick r:id="rId3"/>
              </a:rPr>
              <a:t>Ask an IDIS Question</a:t>
            </a:r>
            <a:endParaRPr lang="en-US" sz="2800" dirty="0">
              <a:solidFill>
                <a:prstClr val="black"/>
              </a:solidFill>
              <a:latin typeface="Aptos" panose="020B0004020202020204" pitchFamily="34" charset="0"/>
              <a:cs typeface="Arial" panose="020B0604020202020204" pitchFamily="34" charset="0"/>
            </a:endParaRPr>
          </a:p>
          <a:p>
            <a:pPr marL="342900" indent="-342900">
              <a:spcBef>
                <a:spcPts val="1200"/>
              </a:spcBef>
              <a:buFont typeface="Arial" panose="020B0604020202020204" pitchFamily="34" charset="0"/>
              <a:buChar char="•"/>
              <a:defRPr/>
            </a:pPr>
            <a:r>
              <a:rPr kumimoji="0" lang="en-US" sz="2800" i="0" u="none" strike="noStrike" kern="1200" cap="none" spc="0" normalizeH="0" baseline="0" noProof="0" dirty="0">
                <a:ln>
                  <a:noFill/>
                </a:ln>
                <a:solidFill>
                  <a:prstClr val="black"/>
                </a:solidFill>
                <a:effectLst/>
                <a:uLnTx/>
                <a:uFillTx/>
                <a:latin typeface="Aptos" panose="020B0004020202020204" pitchFamily="34" charset="0"/>
                <a:cs typeface="Arial" panose="020B0604020202020204" pitchFamily="34" charset="0"/>
                <a:hlinkClick r:id="rId4"/>
              </a:rPr>
              <a:t>HOMEARP@hud.gov</a:t>
            </a:r>
            <a:r>
              <a:rPr kumimoji="0" lang="en-US" sz="2800" i="0" u="none" strike="noStrike" kern="1200" cap="none" spc="0" normalizeH="0" baseline="0" noProof="0" dirty="0">
                <a:ln>
                  <a:noFill/>
                </a:ln>
                <a:solidFill>
                  <a:prstClr val="black"/>
                </a:solidFill>
                <a:effectLst/>
                <a:uLnTx/>
                <a:uFillTx/>
                <a:latin typeface="Aptos" panose="020B0004020202020204" pitchFamily="34" charset="0"/>
                <a:cs typeface="Arial" panose="020B0604020202020204" pitchFamily="34" charset="0"/>
              </a:rPr>
              <a:t> – include “IDIS question” in subject line</a:t>
            </a:r>
          </a:p>
        </p:txBody>
      </p:sp>
      <p:pic>
        <p:nvPicPr>
          <p:cNvPr id="5" name="Picture 4" descr="A logo for a company&#10;&#10;Description automatically generated">
            <a:extLst>
              <a:ext uri="{FF2B5EF4-FFF2-40B4-BE49-F238E27FC236}">
                <a16:creationId xmlns:a16="http://schemas.microsoft.com/office/drawing/2014/main" id="{EAADE96D-3E07-A6EC-DCDB-5C42AD31534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3723" y="5835835"/>
            <a:ext cx="1698968" cy="788578"/>
          </a:xfrm>
          <a:prstGeom prst="rect">
            <a:avLst/>
          </a:prstGeom>
        </p:spPr>
      </p:pic>
    </p:spTree>
    <p:extLst>
      <p:ext uri="{BB962C8B-B14F-4D97-AF65-F5344CB8AC3E}">
        <p14:creationId xmlns:p14="http://schemas.microsoft.com/office/powerpoint/2010/main" val="3393389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4" name="Rectangle 13">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0"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Isosceles Triangle 23">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Isosceles Triangle 27">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Freeform: Shape 29">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tle 2">
            <a:extLst>
              <a:ext uri="{FF2B5EF4-FFF2-40B4-BE49-F238E27FC236}">
                <a16:creationId xmlns:a16="http://schemas.microsoft.com/office/drawing/2014/main" id="{201463F8-3E62-445B-B19A-1AB8BF57D918}"/>
              </a:ext>
            </a:extLst>
          </p:cNvPr>
          <p:cNvSpPr>
            <a:spLocks noGrp="1"/>
          </p:cNvSpPr>
          <p:nvPr>
            <p:ph type="title"/>
          </p:nvPr>
        </p:nvSpPr>
        <p:spPr>
          <a:xfrm>
            <a:off x="7181723" y="609600"/>
            <a:ext cx="4512989" cy="2227730"/>
          </a:xfrm>
        </p:spPr>
        <p:txBody>
          <a:bodyPr anchor="ctr">
            <a:normAutofit/>
          </a:bodyPr>
          <a:lstStyle/>
          <a:p>
            <a:r>
              <a:rPr lang="en-US" sz="4400" dirty="0">
                <a:solidFill>
                  <a:schemeClr val="bg1"/>
                </a:solidFill>
              </a:rPr>
              <a:t>Other Related Topics</a:t>
            </a:r>
            <a:endParaRPr lang="en-US" sz="4000" dirty="0">
              <a:solidFill>
                <a:schemeClr val="bg1"/>
              </a:solidFill>
            </a:endParaRPr>
          </a:p>
        </p:txBody>
      </p:sp>
      <p:pic>
        <p:nvPicPr>
          <p:cNvPr id="6" name="Picture 5" descr="Logo&#10;&#10;Description automatically generated">
            <a:extLst>
              <a:ext uri="{FF2B5EF4-FFF2-40B4-BE49-F238E27FC236}">
                <a16:creationId xmlns:a16="http://schemas.microsoft.com/office/drawing/2014/main" id="{577EAA0E-64A9-85F2-9276-5B48D77FFA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251" y="2745483"/>
            <a:ext cx="3856774" cy="1455932"/>
          </a:xfrm>
          <a:prstGeom prst="rect">
            <a:avLst/>
          </a:prstGeom>
        </p:spPr>
      </p:pic>
      <p:sp>
        <p:nvSpPr>
          <p:cNvPr id="7" name="Content Placeholder 6">
            <a:extLst>
              <a:ext uri="{FF2B5EF4-FFF2-40B4-BE49-F238E27FC236}">
                <a16:creationId xmlns:a16="http://schemas.microsoft.com/office/drawing/2014/main" id="{C09E212C-8F19-4660-82B6-5313FE4D56C3}"/>
              </a:ext>
            </a:extLst>
          </p:cNvPr>
          <p:cNvSpPr>
            <a:spLocks noGrp="1"/>
          </p:cNvSpPr>
          <p:nvPr>
            <p:ph idx="1"/>
          </p:nvPr>
        </p:nvSpPr>
        <p:spPr>
          <a:xfrm>
            <a:off x="7181725" y="2837329"/>
            <a:ext cx="4512988" cy="3317938"/>
          </a:xfrm>
        </p:spPr>
        <p:txBody>
          <a:bodyPr anchor="t">
            <a:normAutofit/>
          </a:bodyPr>
          <a:lstStyle/>
          <a:p>
            <a:pPr marL="0" indent="0">
              <a:lnSpc>
                <a:spcPct val="90000"/>
              </a:lnSpc>
              <a:buNone/>
            </a:pPr>
            <a:r>
              <a:rPr lang="en-US" sz="1500" dirty="0">
                <a:solidFill>
                  <a:srgbClr val="FFFFFF"/>
                </a:solidFill>
                <a:hlinkClick r:id="rId3"/>
              </a:rPr>
              <a:t>mesbjerg@pascocountyfl.net</a:t>
            </a:r>
            <a:endParaRPr lang="en-US" sz="1500" dirty="0">
              <a:solidFill>
                <a:srgbClr val="FFFFFF"/>
              </a:solidFill>
            </a:endParaRPr>
          </a:p>
          <a:p>
            <a:pPr marL="0" indent="0">
              <a:lnSpc>
                <a:spcPct val="90000"/>
              </a:lnSpc>
              <a:buNone/>
            </a:pPr>
            <a:r>
              <a:rPr lang="en-US" sz="1500" dirty="0">
                <a:solidFill>
                  <a:srgbClr val="FFFFFF"/>
                </a:solidFill>
                <a:hlinkClick r:id="rId4"/>
              </a:rPr>
              <a:t>heather.johnson@davenportiowa.com</a:t>
            </a:r>
            <a:r>
              <a:rPr lang="en-US" sz="1500" dirty="0">
                <a:solidFill>
                  <a:srgbClr val="FFFFFF"/>
                </a:solidFill>
              </a:rPr>
              <a:t> </a:t>
            </a:r>
          </a:p>
          <a:p>
            <a:pPr marL="0" indent="0">
              <a:lnSpc>
                <a:spcPct val="90000"/>
              </a:lnSpc>
              <a:buNone/>
            </a:pPr>
            <a:endParaRPr lang="en-US" sz="1500" dirty="0">
              <a:solidFill>
                <a:srgbClr val="FFFFFF"/>
              </a:solidFill>
            </a:endParaRPr>
          </a:p>
          <a:p>
            <a:pPr marL="0" indent="0">
              <a:lnSpc>
                <a:spcPct val="90000"/>
              </a:lnSpc>
              <a:buNone/>
            </a:pPr>
            <a:endParaRPr lang="en-US" sz="1500" dirty="0">
              <a:solidFill>
                <a:srgbClr val="FFFFFF"/>
              </a:solidFill>
            </a:endParaRPr>
          </a:p>
        </p:txBody>
      </p:sp>
      <p:sp>
        <p:nvSpPr>
          <p:cNvPr id="5" name="Slide Number Placeholder 4">
            <a:extLst>
              <a:ext uri="{FF2B5EF4-FFF2-40B4-BE49-F238E27FC236}">
                <a16:creationId xmlns:a16="http://schemas.microsoft.com/office/drawing/2014/main" id="{6EA797F3-CF9A-43BD-B07F-59D493E082B5}"/>
              </a:ext>
            </a:extLst>
          </p:cNvPr>
          <p:cNvSpPr>
            <a:spLocks noGrp="1"/>
          </p:cNvSpPr>
          <p:nvPr>
            <p:ph type="sldNum" sz="quarter" idx="12"/>
          </p:nvPr>
        </p:nvSpPr>
        <p:spPr>
          <a:xfrm>
            <a:off x="9662553" y="6041362"/>
            <a:ext cx="566186" cy="365125"/>
          </a:xfrm>
        </p:spPr>
        <p:txBody>
          <a:bodyPr>
            <a:normAutofit/>
          </a:bodyPr>
          <a:lstStyle/>
          <a:p>
            <a:pPr>
              <a:spcAft>
                <a:spcPts val="600"/>
              </a:spcAft>
            </a:pPr>
            <a:fld id="{2CF8FB2B-0834-4E69-81CF-5D187DC0C246}" type="slidenum">
              <a:rPr lang="en-US">
                <a:solidFill>
                  <a:srgbClr val="FFFFFF"/>
                </a:solidFill>
              </a:rPr>
              <a:pPr>
                <a:spcAft>
                  <a:spcPts val="600"/>
                </a:spcAft>
              </a:pPr>
              <a:t>23</a:t>
            </a:fld>
            <a:endParaRPr lang="en-US">
              <a:solidFill>
                <a:srgbClr val="FFFFFF"/>
              </a:solidFill>
            </a:endParaRPr>
          </a:p>
        </p:txBody>
      </p:sp>
      <p:pic>
        <p:nvPicPr>
          <p:cNvPr id="2" name="Picture 1" descr="A logo for a company&#10;&#10;Description automatically generated">
            <a:extLst>
              <a:ext uri="{FF2B5EF4-FFF2-40B4-BE49-F238E27FC236}">
                <a16:creationId xmlns:a16="http://schemas.microsoft.com/office/drawing/2014/main" id="{1EEB808E-4A46-8250-082D-AFEC76D2088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1100" y="5839683"/>
            <a:ext cx="1698968" cy="788578"/>
          </a:xfrm>
          <a:prstGeom prst="rect">
            <a:avLst/>
          </a:prstGeom>
        </p:spPr>
      </p:pic>
    </p:spTree>
    <p:extLst>
      <p:ext uri="{BB962C8B-B14F-4D97-AF65-F5344CB8AC3E}">
        <p14:creationId xmlns:p14="http://schemas.microsoft.com/office/powerpoint/2010/main" val="29917610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logo for a company&#10;&#10;Description automatically generated">
            <a:extLst>
              <a:ext uri="{FF2B5EF4-FFF2-40B4-BE49-F238E27FC236}">
                <a16:creationId xmlns:a16="http://schemas.microsoft.com/office/drawing/2014/main" id="{EAADE96D-3E07-A6EC-DCDB-5C42AD3153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3723" y="5835835"/>
            <a:ext cx="1698968" cy="788578"/>
          </a:xfrm>
          <a:prstGeom prst="rect">
            <a:avLst/>
          </a:prstGeom>
        </p:spPr>
      </p:pic>
      <p:sp>
        <p:nvSpPr>
          <p:cNvPr id="2" name="Title 1">
            <a:extLst>
              <a:ext uri="{FF2B5EF4-FFF2-40B4-BE49-F238E27FC236}">
                <a16:creationId xmlns:a16="http://schemas.microsoft.com/office/drawing/2014/main" id="{B900F61C-8CE1-1140-8744-5E85DB3D1727}"/>
              </a:ext>
            </a:extLst>
          </p:cNvPr>
          <p:cNvSpPr>
            <a:spLocks noGrp="1"/>
          </p:cNvSpPr>
          <p:nvPr>
            <p:ph type="title"/>
          </p:nvPr>
        </p:nvSpPr>
        <p:spPr/>
        <p:txBody>
          <a:bodyPr>
            <a:normAutofit/>
          </a:bodyPr>
          <a:lstStyle/>
          <a:p>
            <a:r>
              <a:rPr lang="en-US" sz="4000" dirty="0"/>
              <a:t>URA Rule Update</a:t>
            </a:r>
          </a:p>
        </p:txBody>
      </p:sp>
      <p:sp>
        <p:nvSpPr>
          <p:cNvPr id="4" name="TextBox 3">
            <a:extLst>
              <a:ext uri="{FF2B5EF4-FFF2-40B4-BE49-F238E27FC236}">
                <a16:creationId xmlns:a16="http://schemas.microsoft.com/office/drawing/2014/main" id="{69E45331-81DD-DE07-DEB7-BC6A2957F987}"/>
              </a:ext>
            </a:extLst>
          </p:cNvPr>
          <p:cNvSpPr txBox="1"/>
          <p:nvPr/>
        </p:nvSpPr>
        <p:spPr>
          <a:xfrm>
            <a:off x="609597" y="1685306"/>
            <a:ext cx="10182449" cy="4462760"/>
          </a:xfrm>
          <a:prstGeom prst="rect">
            <a:avLst/>
          </a:prstGeom>
          <a:noFill/>
        </p:spPr>
        <p:txBody>
          <a:bodyPr wrap="square">
            <a:spAutoFit/>
          </a:bodyPr>
          <a:lstStyle/>
          <a:p>
            <a:pPr marL="342900" indent="-342900">
              <a:lnSpc>
                <a:spcPct val="100000"/>
              </a:lnSpc>
              <a:buFont typeface="Arial" panose="020B0604020202020204" pitchFamily="34" charset="0"/>
              <a:buChar char="•"/>
              <a:defRPr/>
            </a:pPr>
            <a:r>
              <a:rPr lang="en-US" sz="2400" dirty="0">
                <a:solidFill>
                  <a:prstClr val="black"/>
                </a:solidFill>
                <a:latin typeface="Aptos" panose="020B0004020202020204" pitchFamily="34" charset="0"/>
                <a:cs typeface="Arial" panose="020B0604020202020204" pitchFamily="34" charset="0"/>
              </a:rPr>
              <a:t>URA final rule published in Federal Register on May 3, 2024</a:t>
            </a:r>
          </a:p>
          <a:p>
            <a:pPr marL="800100" lvl="1" indent="-342900">
              <a:buFont typeface="Arial" panose="020B0604020202020204" pitchFamily="34" charset="0"/>
              <a:buChar char="•"/>
              <a:defRPr/>
            </a:pPr>
            <a:r>
              <a:rPr lang="en-US" sz="2000" dirty="0">
                <a:solidFill>
                  <a:prstClr val="black"/>
                </a:solidFill>
                <a:latin typeface="Aptos" panose="020B0004020202020204" pitchFamily="34" charset="0"/>
                <a:cs typeface="Arial" panose="020B0604020202020204" pitchFamily="34" charset="0"/>
              </a:rPr>
              <a:t>Became effective June 3 </a:t>
            </a:r>
          </a:p>
          <a:p>
            <a:pPr marL="800100" lvl="1" indent="-342900">
              <a:buFont typeface="Arial" panose="020B0604020202020204" pitchFamily="34" charset="0"/>
              <a:buChar char="•"/>
              <a:defRPr/>
            </a:pPr>
            <a:r>
              <a:rPr lang="en-US" sz="2000" dirty="0">
                <a:solidFill>
                  <a:prstClr val="black"/>
                </a:solidFill>
                <a:latin typeface="Aptos" panose="020B0004020202020204" pitchFamily="34" charset="0"/>
                <a:cs typeface="Arial" panose="020B0604020202020204" pitchFamily="34" charset="0"/>
              </a:rPr>
              <a:t>Federal agencies, including HUD, are awaiting FHWA guidance</a:t>
            </a:r>
            <a:endParaRPr lang="en-US" sz="2400" dirty="0">
              <a:solidFill>
                <a:prstClr val="black"/>
              </a:solidFill>
              <a:latin typeface="Aptos" panose="020B0004020202020204" pitchFamily="34" charset="0"/>
              <a:cs typeface="Arial" panose="020B0604020202020204" pitchFamily="34" charset="0"/>
            </a:endParaRPr>
          </a:p>
          <a:p>
            <a:pPr marL="342900" indent="-342900">
              <a:lnSpc>
                <a:spcPct val="100000"/>
              </a:lnSpc>
              <a:buFont typeface="Arial" panose="020B0604020202020204" pitchFamily="34" charset="0"/>
              <a:buChar char="•"/>
              <a:defRPr/>
            </a:pPr>
            <a:r>
              <a:rPr lang="en-US" sz="2400" dirty="0">
                <a:solidFill>
                  <a:prstClr val="black"/>
                </a:solidFill>
                <a:latin typeface="Aptos" panose="020B0004020202020204" pitchFamily="34" charset="0"/>
                <a:cs typeface="Arial" panose="020B0604020202020204" pitchFamily="34" charset="0"/>
              </a:rPr>
              <a:t>URA = cross-cutting federal law establishes minimum standards for real property acquisition and relocation when federal funds are used for acquisition, rehabilitation, or demolition </a:t>
            </a:r>
          </a:p>
          <a:p>
            <a:pPr marL="342900" indent="-342900">
              <a:lnSpc>
                <a:spcPct val="100000"/>
              </a:lnSpc>
              <a:buFont typeface="Arial" panose="020B0604020202020204" pitchFamily="34" charset="0"/>
              <a:buChar char="•"/>
              <a:defRPr/>
            </a:pPr>
            <a:r>
              <a:rPr lang="en-US" sz="2400" dirty="0">
                <a:solidFill>
                  <a:prstClr val="black"/>
                </a:solidFill>
                <a:latin typeface="Aptos" panose="020B0004020202020204" pitchFamily="34" charset="0"/>
                <a:cs typeface="Arial" panose="020B0604020202020204" pitchFamily="34" charset="0"/>
              </a:rPr>
              <a:t>Primarily applicable to community development and housing programs in CPD, PIH, and Housing</a:t>
            </a:r>
          </a:p>
          <a:p>
            <a:pPr marL="342900" indent="-342900">
              <a:lnSpc>
                <a:spcPct val="100000"/>
              </a:lnSpc>
              <a:buFont typeface="Arial" panose="020B0604020202020204" pitchFamily="34" charset="0"/>
              <a:buChar char="•"/>
              <a:defRPr/>
            </a:pPr>
            <a:r>
              <a:rPr lang="en-US" sz="2400" dirty="0">
                <a:solidFill>
                  <a:prstClr val="black"/>
                </a:solidFill>
                <a:latin typeface="Aptos" panose="020B0004020202020204" pitchFamily="34" charset="0"/>
                <a:cs typeface="Arial" panose="020B0604020202020204" pitchFamily="34" charset="0"/>
              </a:rPr>
              <a:t>HUD working on implementation, including webinars, briefings, and training on key regulatory changes</a:t>
            </a:r>
          </a:p>
          <a:p>
            <a:pPr marL="342900" indent="-342900">
              <a:lnSpc>
                <a:spcPct val="100000"/>
              </a:lnSpc>
              <a:buFont typeface="Arial" panose="020B0604020202020204" pitchFamily="34" charset="0"/>
              <a:buChar char="•"/>
              <a:defRPr/>
            </a:pPr>
            <a:r>
              <a:rPr lang="en-US" sz="2400" dirty="0">
                <a:solidFill>
                  <a:prstClr val="black"/>
                </a:solidFill>
                <a:latin typeface="Aptos" panose="020B0004020202020204" pitchFamily="34" charset="0"/>
                <a:cs typeface="Arial" panose="020B0604020202020204" pitchFamily="34" charset="0"/>
              </a:rPr>
              <a:t>Requires conforming changes to individual program regulations, policy guidance, training, technical assistance products, etc. </a:t>
            </a:r>
          </a:p>
        </p:txBody>
      </p:sp>
    </p:spTree>
    <p:extLst>
      <p:ext uri="{BB962C8B-B14F-4D97-AF65-F5344CB8AC3E}">
        <p14:creationId xmlns:p14="http://schemas.microsoft.com/office/powerpoint/2010/main" val="29337125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logo for a company&#10;&#10;Description automatically generated">
            <a:extLst>
              <a:ext uri="{FF2B5EF4-FFF2-40B4-BE49-F238E27FC236}">
                <a16:creationId xmlns:a16="http://schemas.microsoft.com/office/drawing/2014/main" id="{EAADE96D-3E07-A6EC-DCDB-5C42AD3153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3723" y="5835835"/>
            <a:ext cx="1698968" cy="788578"/>
          </a:xfrm>
          <a:prstGeom prst="rect">
            <a:avLst/>
          </a:prstGeom>
        </p:spPr>
      </p:pic>
      <p:sp>
        <p:nvSpPr>
          <p:cNvPr id="2" name="Title 1">
            <a:extLst>
              <a:ext uri="{FF2B5EF4-FFF2-40B4-BE49-F238E27FC236}">
                <a16:creationId xmlns:a16="http://schemas.microsoft.com/office/drawing/2014/main" id="{B900F61C-8CE1-1140-8744-5E85DB3D1727}"/>
              </a:ext>
            </a:extLst>
          </p:cNvPr>
          <p:cNvSpPr>
            <a:spLocks noGrp="1"/>
          </p:cNvSpPr>
          <p:nvPr>
            <p:ph type="title"/>
          </p:nvPr>
        </p:nvSpPr>
        <p:spPr/>
        <p:txBody>
          <a:bodyPr>
            <a:normAutofit/>
          </a:bodyPr>
          <a:lstStyle/>
          <a:p>
            <a:r>
              <a:rPr lang="en-US" sz="4000" dirty="0"/>
              <a:t>URA Rule Update</a:t>
            </a:r>
          </a:p>
        </p:txBody>
      </p:sp>
      <p:sp>
        <p:nvSpPr>
          <p:cNvPr id="4" name="TextBox 3">
            <a:extLst>
              <a:ext uri="{FF2B5EF4-FFF2-40B4-BE49-F238E27FC236}">
                <a16:creationId xmlns:a16="http://schemas.microsoft.com/office/drawing/2014/main" id="{69E45331-81DD-DE07-DEB7-BC6A2957F987}"/>
              </a:ext>
            </a:extLst>
          </p:cNvPr>
          <p:cNvSpPr txBox="1"/>
          <p:nvPr/>
        </p:nvSpPr>
        <p:spPr>
          <a:xfrm>
            <a:off x="609597" y="1685306"/>
            <a:ext cx="10182449" cy="3416320"/>
          </a:xfrm>
          <a:prstGeom prst="rect">
            <a:avLst/>
          </a:prstGeom>
          <a:noFill/>
        </p:spPr>
        <p:txBody>
          <a:bodyPr wrap="square">
            <a:spAutoFit/>
          </a:bodyPr>
          <a:lstStyle/>
          <a:p>
            <a:pPr marL="342900" indent="-342900">
              <a:lnSpc>
                <a:spcPct val="100000"/>
              </a:lnSpc>
              <a:buFont typeface="Arial" panose="020B0604020202020204" pitchFamily="34" charset="0"/>
              <a:buChar char="•"/>
              <a:defRPr/>
            </a:pPr>
            <a:r>
              <a:rPr lang="en-US" sz="2400" dirty="0">
                <a:solidFill>
                  <a:prstClr val="black"/>
                </a:solidFill>
                <a:latin typeface="Aptos" panose="020B0004020202020204" pitchFamily="34" charset="0"/>
                <a:cs typeface="Arial" panose="020B0604020202020204" pitchFamily="34" charset="0"/>
              </a:rPr>
              <a:t>PJs should begin reviewing new rule to determine whether internal project planning requirements, policies, and procedures require revisions to reflect regulatory changes </a:t>
            </a:r>
          </a:p>
          <a:p>
            <a:pPr marL="342900" indent="-342900">
              <a:lnSpc>
                <a:spcPct val="100000"/>
              </a:lnSpc>
              <a:buFont typeface="Arial" panose="020B0604020202020204" pitchFamily="34" charset="0"/>
              <a:buChar char="•"/>
              <a:defRPr/>
            </a:pPr>
            <a:endParaRPr lang="en-US" sz="2400" dirty="0">
              <a:solidFill>
                <a:prstClr val="black"/>
              </a:solidFill>
              <a:latin typeface="Aptos" panose="020B0004020202020204" pitchFamily="34" charset="0"/>
              <a:cs typeface="Arial" panose="020B0604020202020204" pitchFamily="34" charset="0"/>
            </a:endParaRPr>
          </a:p>
          <a:p>
            <a:pPr marL="342900" indent="-342900">
              <a:lnSpc>
                <a:spcPct val="100000"/>
              </a:lnSpc>
              <a:buFont typeface="Arial" panose="020B0604020202020204" pitchFamily="34" charset="0"/>
              <a:buChar char="•"/>
              <a:defRPr/>
            </a:pPr>
            <a:r>
              <a:rPr lang="en-US" sz="2400" dirty="0">
                <a:solidFill>
                  <a:prstClr val="black"/>
                </a:solidFill>
                <a:latin typeface="Aptos" panose="020B0004020202020204" pitchFamily="34" charset="0"/>
                <a:cs typeface="Arial" panose="020B0604020202020204" pitchFamily="34" charset="0"/>
              </a:rPr>
              <a:t>Additional implementation guidance forthcoming </a:t>
            </a:r>
          </a:p>
          <a:p>
            <a:pPr marL="342900" indent="-342900">
              <a:lnSpc>
                <a:spcPct val="100000"/>
              </a:lnSpc>
              <a:buFont typeface="Arial" panose="020B0604020202020204" pitchFamily="34" charset="0"/>
              <a:buChar char="•"/>
              <a:defRPr/>
            </a:pPr>
            <a:endParaRPr lang="en-US" sz="2400" dirty="0">
              <a:solidFill>
                <a:prstClr val="black"/>
              </a:solidFill>
              <a:latin typeface="Aptos" panose="020B0004020202020204" pitchFamily="34" charset="0"/>
              <a:cs typeface="Arial" panose="020B0604020202020204" pitchFamily="34" charset="0"/>
            </a:endParaRPr>
          </a:p>
          <a:p>
            <a:pPr marL="342900" indent="-342900">
              <a:lnSpc>
                <a:spcPct val="100000"/>
              </a:lnSpc>
              <a:buFont typeface="Arial" panose="020B0604020202020204" pitchFamily="34" charset="0"/>
              <a:buChar char="•"/>
              <a:defRPr/>
            </a:pPr>
            <a:r>
              <a:rPr lang="en-US" sz="2400" dirty="0">
                <a:solidFill>
                  <a:prstClr val="black"/>
                </a:solidFill>
                <a:latin typeface="Aptos" panose="020B0004020202020204" pitchFamily="34" charset="0"/>
                <a:cs typeface="Arial" panose="020B0604020202020204" pitchFamily="34" charset="0"/>
              </a:rPr>
              <a:t>All “interested parties” encouraged to follow notifications and updates on HUD Exchange Relocation webpage: </a:t>
            </a:r>
            <a:r>
              <a:rPr lang="en-US" sz="2400" dirty="0">
                <a:solidFill>
                  <a:prstClr val="black"/>
                </a:solidFill>
                <a:latin typeface="Aptos" panose="020B0004020202020204" pitchFamily="34" charset="0"/>
                <a:cs typeface="Arial" panose="020B0604020202020204" pitchFamily="34" charset="0"/>
                <a:hlinkClick r:id="rId4"/>
              </a:rPr>
              <a:t>https://www.hudexchange.info/programs/relocation/</a:t>
            </a:r>
            <a:r>
              <a:rPr lang="en-US" sz="2400" dirty="0">
                <a:solidFill>
                  <a:prstClr val="black"/>
                </a:solidFill>
                <a:latin typeface="Aptos" panose="020B0004020202020204" pitchFamily="34" charset="0"/>
                <a:cs typeface="Arial" panose="020B0604020202020204" pitchFamily="34" charset="0"/>
              </a:rPr>
              <a:t>  </a:t>
            </a:r>
          </a:p>
        </p:txBody>
      </p:sp>
    </p:spTree>
    <p:extLst>
      <p:ext uri="{BB962C8B-B14F-4D97-AF65-F5344CB8AC3E}">
        <p14:creationId xmlns:p14="http://schemas.microsoft.com/office/powerpoint/2010/main" val="11816002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0F61C-8CE1-1140-8744-5E85DB3D1727}"/>
              </a:ext>
            </a:extLst>
          </p:cNvPr>
          <p:cNvSpPr>
            <a:spLocks noGrp="1"/>
          </p:cNvSpPr>
          <p:nvPr>
            <p:ph type="title"/>
          </p:nvPr>
        </p:nvSpPr>
        <p:spPr/>
        <p:txBody>
          <a:bodyPr>
            <a:normAutofit/>
          </a:bodyPr>
          <a:lstStyle/>
          <a:p>
            <a:r>
              <a:rPr lang="en-US" sz="4000" dirty="0"/>
              <a:t>New Energy Standards (HOME)</a:t>
            </a:r>
          </a:p>
        </p:txBody>
      </p:sp>
      <p:sp>
        <p:nvSpPr>
          <p:cNvPr id="4" name="TextBox 3">
            <a:extLst>
              <a:ext uri="{FF2B5EF4-FFF2-40B4-BE49-F238E27FC236}">
                <a16:creationId xmlns:a16="http://schemas.microsoft.com/office/drawing/2014/main" id="{69E45331-81DD-DE07-DEB7-BC6A2957F987}"/>
              </a:ext>
            </a:extLst>
          </p:cNvPr>
          <p:cNvSpPr txBox="1"/>
          <p:nvPr/>
        </p:nvSpPr>
        <p:spPr>
          <a:xfrm>
            <a:off x="609597" y="1685306"/>
            <a:ext cx="10182449" cy="4154984"/>
          </a:xfrm>
          <a:prstGeom prst="rect">
            <a:avLst/>
          </a:prstGeom>
          <a:noFill/>
        </p:spPr>
        <p:txBody>
          <a:bodyPr wrap="square">
            <a:spAutoFit/>
          </a:bodyPr>
          <a:lstStyle/>
          <a:p>
            <a:pPr marL="342900" indent="-342900">
              <a:lnSpc>
                <a:spcPct val="100000"/>
              </a:lnSpc>
              <a:buFont typeface="Arial" panose="020B0604020202020204" pitchFamily="34" charset="0"/>
              <a:buChar char="•"/>
              <a:defRPr/>
            </a:pPr>
            <a:r>
              <a:rPr lang="en-US" sz="2400" dirty="0">
                <a:solidFill>
                  <a:prstClr val="black"/>
                </a:solidFill>
                <a:latin typeface="Aptos" panose="020B0004020202020204" pitchFamily="34" charset="0"/>
                <a:cs typeface="Arial" panose="020B0604020202020204" pitchFamily="34" charset="0"/>
              </a:rPr>
              <a:t>HOME new construction projects subject to energy standards in 109 of the Cranston-Gonzalez National Affordable Housing Act of 1990 as amended by Section 481 of the Energy Independence and Security Act of 2007 </a:t>
            </a:r>
          </a:p>
          <a:p>
            <a:pPr marL="800100" lvl="1" indent="-342900">
              <a:buFont typeface="Arial" panose="020B0604020202020204" pitchFamily="34" charset="0"/>
              <a:buChar char="•"/>
              <a:defRPr/>
            </a:pPr>
            <a:r>
              <a:rPr lang="en-US" sz="2000" dirty="0">
                <a:solidFill>
                  <a:prstClr val="black"/>
                </a:solidFill>
                <a:latin typeface="Aptos" panose="020B0004020202020204" pitchFamily="34" charset="0"/>
                <a:cs typeface="Arial" panose="020B0604020202020204" pitchFamily="34" charset="0"/>
              </a:rPr>
              <a:t>Includes procedures for HUD and USDA to update energy standards</a:t>
            </a:r>
          </a:p>
          <a:p>
            <a:pPr marL="342900" indent="-342900">
              <a:lnSpc>
                <a:spcPct val="100000"/>
              </a:lnSpc>
              <a:buFont typeface="Arial" panose="020B0604020202020204" pitchFamily="34" charset="0"/>
              <a:buChar char="•"/>
              <a:defRPr/>
            </a:pPr>
            <a:r>
              <a:rPr lang="en-US" sz="2400" dirty="0">
                <a:solidFill>
                  <a:prstClr val="black"/>
                </a:solidFill>
                <a:latin typeface="Aptos" panose="020B0004020202020204" pitchFamily="34" charset="0"/>
                <a:cs typeface="Arial" panose="020B0604020202020204" pitchFamily="34" charset="0"/>
              </a:rPr>
              <a:t>On April 26, 2024, HUD and USDA issued a Final Determination in the Federal Register, 89 FR 33112, that requires the 2021 IECC and ASHRAE 90.1-2019 energy codes for covered housing</a:t>
            </a:r>
          </a:p>
          <a:p>
            <a:pPr marL="800100" lvl="1" indent="-342900">
              <a:buFont typeface="Arial" panose="020B0604020202020204" pitchFamily="34" charset="0"/>
              <a:buChar char="•"/>
              <a:defRPr/>
            </a:pPr>
            <a:r>
              <a:rPr lang="en-US" sz="2000" dirty="0">
                <a:solidFill>
                  <a:prstClr val="black"/>
                </a:solidFill>
                <a:latin typeface="Aptos" panose="020B0004020202020204" pitchFamily="34" charset="0"/>
                <a:cs typeface="Arial" panose="020B0604020202020204" pitchFamily="34" charset="0"/>
              </a:rPr>
              <a:t>Effective date: May 28, 2024</a:t>
            </a:r>
          </a:p>
          <a:p>
            <a:pPr marL="342900" indent="-342900">
              <a:lnSpc>
                <a:spcPct val="100000"/>
              </a:lnSpc>
              <a:buFont typeface="Arial" panose="020B0604020202020204" pitchFamily="34" charset="0"/>
              <a:buChar char="•"/>
              <a:defRPr/>
            </a:pPr>
            <a:r>
              <a:rPr lang="en-US" sz="2400" dirty="0">
                <a:solidFill>
                  <a:prstClr val="black"/>
                </a:solidFill>
                <a:latin typeface="Aptos" panose="020B0004020202020204" pitchFamily="34" charset="0"/>
                <a:cs typeface="Arial" panose="020B0604020202020204" pitchFamily="34" charset="0"/>
              </a:rPr>
              <a:t>Compliance date for HOME and HTF is 180 days after this effective date (November 24, 2024)</a:t>
            </a:r>
          </a:p>
        </p:txBody>
      </p:sp>
      <p:pic>
        <p:nvPicPr>
          <p:cNvPr id="5" name="Picture 4" descr="A logo for a company&#10;&#10;Description automatically generated">
            <a:extLst>
              <a:ext uri="{FF2B5EF4-FFF2-40B4-BE49-F238E27FC236}">
                <a16:creationId xmlns:a16="http://schemas.microsoft.com/office/drawing/2014/main" id="{EAADE96D-3E07-A6EC-DCDB-5C42AD3153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3723" y="5835835"/>
            <a:ext cx="1698968" cy="788578"/>
          </a:xfrm>
          <a:prstGeom prst="rect">
            <a:avLst/>
          </a:prstGeom>
        </p:spPr>
      </p:pic>
    </p:spTree>
    <p:extLst>
      <p:ext uri="{BB962C8B-B14F-4D97-AF65-F5344CB8AC3E}">
        <p14:creationId xmlns:p14="http://schemas.microsoft.com/office/powerpoint/2010/main" val="29783337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0F61C-8CE1-1140-8744-5E85DB3D1727}"/>
              </a:ext>
            </a:extLst>
          </p:cNvPr>
          <p:cNvSpPr>
            <a:spLocks noGrp="1"/>
          </p:cNvSpPr>
          <p:nvPr>
            <p:ph type="title"/>
          </p:nvPr>
        </p:nvSpPr>
        <p:spPr/>
        <p:txBody>
          <a:bodyPr>
            <a:normAutofit/>
          </a:bodyPr>
          <a:lstStyle/>
          <a:p>
            <a:r>
              <a:rPr lang="en-US" sz="4000" dirty="0"/>
              <a:t>New Energy Standards (HOME)</a:t>
            </a:r>
          </a:p>
        </p:txBody>
      </p:sp>
      <p:sp>
        <p:nvSpPr>
          <p:cNvPr id="4" name="TextBox 3">
            <a:extLst>
              <a:ext uri="{FF2B5EF4-FFF2-40B4-BE49-F238E27FC236}">
                <a16:creationId xmlns:a16="http://schemas.microsoft.com/office/drawing/2014/main" id="{69E45331-81DD-DE07-DEB7-BC6A2957F987}"/>
              </a:ext>
            </a:extLst>
          </p:cNvPr>
          <p:cNvSpPr txBox="1"/>
          <p:nvPr/>
        </p:nvSpPr>
        <p:spPr>
          <a:xfrm>
            <a:off x="609597" y="1685306"/>
            <a:ext cx="10182449" cy="3046988"/>
          </a:xfrm>
          <a:prstGeom prst="rect">
            <a:avLst/>
          </a:prstGeom>
          <a:noFill/>
        </p:spPr>
        <p:txBody>
          <a:bodyPr wrap="square">
            <a:spAutoFit/>
          </a:bodyPr>
          <a:lstStyle/>
          <a:p>
            <a:pPr marL="342900" indent="-342900">
              <a:lnSpc>
                <a:spcPct val="100000"/>
              </a:lnSpc>
              <a:buFont typeface="Arial" panose="020B0604020202020204" pitchFamily="34" charset="0"/>
              <a:buChar char="•"/>
              <a:defRPr/>
            </a:pPr>
            <a:r>
              <a:rPr lang="en-US" sz="2400" dirty="0">
                <a:solidFill>
                  <a:prstClr val="black"/>
                </a:solidFill>
                <a:latin typeface="Aptos" panose="020B0004020202020204" pitchFamily="34" charset="0"/>
                <a:cs typeface="Arial" panose="020B0604020202020204" pitchFamily="34" charset="0"/>
              </a:rPr>
              <a:t>Applies to new construction projects ONLY with commitments on or after the compliance date (11/24/24)</a:t>
            </a:r>
          </a:p>
          <a:p>
            <a:pPr marL="342900" indent="-342900">
              <a:lnSpc>
                <a:spcPct val="100000"/>
              </a:lnSpc>
              <a:buFont typeface="Arial" panose="020B0604020202020204" pitchFamily="34" charset="0"/>
              <a:buChar char="•"/>
              <a:defRPr/>
            </a:pPr>
            <a:r>
              <a:rPr lang="en-US" sz="2400" dirty="0">
                <a:solidFill>
                  <a:prstClr val="black"/>
                </a:solidFill>
                <a:latin typeface="Aptos" panose="020B0004020202020204" pitchFamily="34" charset="0"/>
                <a:cs typeface="Arial" panose="020B0604020202020204" pitchFamily="34" charset="0"/>
              </a:rPr>
              <a:t>HUD will provide guidance through the Federal Register Notice that implements NPSIRE, and HOME and HTF property standards and inspection guidance </a:t>
            </a:r>
          </a:p>
          <a:p>
            <a:pPr marL="342900" indent="-342900">
              <a:buFont typeface="Arial" panose="020B0604020202020204" pitchFamily="34" charset="0"/>
              <a:buChar char="•"/>
              <a:defRPr/>
            </a:pPr>
            <a:endParaRPr lang="en-US" sz="2400" i="1" dirty="0">
              <a:solidFill>
                <a:prstClr val="black"/>
              </a:solidFill>
              <a:latin typeface="Aptos" panose="020B0004020202020204" pitchFamily="34" charset="0"/>
              <a:cs typeface="Arial" panose="020B0604020202020204" pitchFamily="34" charset="0"/>
            </a:endParaRPr>
          </a:p>
          <a:p>
            <a:pPr marL="342900" indent="-342900">
              <a:buFont typeface="Arial" panose="020B0604020202020204" pitchFamily="34" charset="0"/>
              <a:buChar char="•"/>
              <a:defRPr/>
            </a:pPr>
            <a:r>
              <a:rPr lang="en-US" sz="2400" i="1" dirty="0">
                <a:solidFill>
                  <a:prstClr val="black"/>
                </a:solidFill>
                <a:latin typeface="Aptos" panose="020B0004020202020204" pitchFamily="34" charset="0"/>
                <a:cs typeface="Arial" panose="020B0604020202020204" pitchFamily="34" charset="0"/>
              </a:rPr>
              <a:t>FYI - Previous codes up until May 28, 2024, were the 2009 IECC and ASHRAE 90.1-2007 </a:t>
            </a:r>
          </a:p>
        </p:txBody>
      </p:sp>
      <p:pic>
        <p:nvPicPr>
          <p:cNvPr id="5" name="Picture 4" descr="A logo for a company&#10;&#10;Description automatically generated">
            <a:extLst>
              <a:ext uri="{FF2B5EF4-FFF2-40B4-BE49-F238E27FC236}">
                <a16:creationId xmlns:a16="http://schemas.microsoft.com/office/drawing/2014/main" id="{EAADE96D-3E07-A6EC-DCDB-5C42AD3153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3723" y="5835835"/>
            <a:ext cx="1698968" cy="788578"/>
          </a:xfrm>
          <a:prstGeom prst="rect">
            <a:avLst/>
          </a:prstGeom>
        </p:spPr>
      </p:pic>
    </p:spTree>
    <p:extLst>
      <p:ext uri="{BB962C8B-B14F-4D97-AF65-F5344CB8AC3E}">
        <p14:creationId xmlns:p14="http://schemas.microsoft.com/office/powerpoint/2010/main" val="27150659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0F61C-8CE1-1140-8744-5E85DB3D1727}"/>
              </a:ext>
            </a:extLst>
          </p:cNvPr>
          <p:cNvSpPr>
            <a:spLocks noGrp="1"/>
          </p:cNvSpPr>
          <p:nvPr>
            <p:ph type="title"/>
          </p:nvPr>
        </p:nvSpPr>
        <p:spPr/>
        <p:txBody>
          <a:bodyPr>
            <a:normAutofit/>
          </a:bodyPr>
          <a:lstStyle/>
          <a:p>
            <a:r>
              <a:rPr lang="en-US" sz="4000" dirty="0"/>
              <a:t>Other Topics</a:t>
            </a:r>
          </a:p>
        </p:txBody>
      </p:sp>
      <p:sp>
        <p:nvSpPr>
          <p:cNvPr id="4" name="TextBox 3">
            <a:extLst>
              <a:ext uri="{FF2B5EF4-FFF2-40B4-BE49-F238E27FC236}">
                <a16:creationId xmlns:a16="http://schemas.microsoft.com/office/drawing/2014/main" id="{69E45331-81DD-DE07-DEB7-BC6A2957F987}"/>
              </a:ext>
            </a:extLst>
          </p:cNvPr>
          <p:cNvSpPr txBox="1"/>
          <p:nvPr/>
        </p:nvSpPr>
        <p:spPr>
          <a:xfrm>
            <a:off x="609597" y="1685306"/>
            <a:ext cx="10182449" cy="4031873"/>
          </a:xfrm>
          <a:prstGeom prst="rect">
            <a:avLst/>
          </a:prstGeom>
          <a:noFill/>
        </p:spPr>
        <p:txBody>
          <a:bodyPr wrap="square">
            <a:spAutoFit/>
          </a:bodyPr>
          <a:lstStyle/>
          <a:p>
            <a:pPr marL="342900" indent="-342900">
              <a:lnSpc>
                <a:spcPct val="100000"/>
              </a:lnSpc>
              <a:buFont typeface="Arial" panose="020B0604020202020204" pitchFamily="34" charset="0"/>
              <a:buChar char="•"/>
              <a:defRPr/>
            </a:pPr>
            <a:r>
              <a:rPr lang="en-US" sz="2800" dirty="0">
                <a:solidFill>
                  <a:prstClr val="black"/>
                </a:solidFill>
                <a:latin typeface="Aptos" panose="020B0004020202020204" pitchFamily="34" charset="0"/>
                <a:cs typeface="Arial" panose="020B0604020202020204" pitchFamily="34" charset="0"/>
              </a:rPr>
              <a:t>Additional guidance is forthcoming from CPD and/or OAHP on the following topics:</a:t>
            </a:r>
          </a:p>
          <a:p>
            <a:pPr marL="800100" lvl="1" indent="-342900">
              <a:buFont typeface="Arial" panose="020B0604020202020204" pitchFamily="34" charset="0"/>
              <a:buChar char="•"/>
              <a:defRPr/>
            </a:pPr>
            <a:r>
              <a:rPr lang="en-US" sz="2400" dirty="0">
                <a:solidFill>
                  <a:prstClr val="black"/>
                </a:solidFill>
                <a:latin typeface="Aptos" panose="020B0004020202020204" pitchFamily="34" charset="0"/>
                <a:cs typeface="Arial" panose="020B0604020202020204" pitchFamily="34" charset="0"/>
              </a:rPr>
              <a:t>NSPIRE</a:t>
            </a:r>
          </a:p>
          <a:p>
            <a:pPr marL="800100" lvl="1" indent="-342900">
              <a:buFont typeface="Arial" panose="020B0604020202020204" pitchFamily="34" charset="0"/>
              <a:buChar char="•"/>
              <a:defRPr/>
            </a:pPr>
            <a:r>
              <a:rPr lang="en-US" sz="2400" dirty="0">
                <a:solidFill>
                  <a:prstClr val="black"/>
                </a:solidFill>
                <a:latin typeface="Aptos" panose="020B0004020202020204" pitchFamily="34" charset="0"/>
                <a:cs typeface="Arial" panose="020B0604020202020204" pitchFamily="34" charset="0"/>
              </a:rPr>
              <a:t>HOTMA</a:t>
            </a:r>
          </a:p>
          <a:p>
            <a:pPr marL="800100" lvl="1" indent="-342900">
              <a:buFont typeface="Arial" panose="020B0604020202020204" pitchFamily="34" charset="0"/>
              <a:buChar char="•"/>
              <a:defRPr/>
            </a:pPr>
            <a:r>
              <a:rPr lang="en-US" sz="2400" dirty="0">
                <a:solidFill>
                  <a:prstClr val="black"/>
                </a:solidFill>
                <a:latin typeface="Aptos" panose="020B0004020202020204" pitchFamily="34" charset="0"/>
                <a:cs typeface="Arial" panose="020B0604020202020204" pitchFamily="34" charset="0"/>
              </a:rPr>
              <a:t>BABA</a:t>
            </a:r>
          </a:p>
          <a:p>
            <a:pPr marL="342900" indent="-342900">
              <a:buFont typeface="Arial" panose="020B0604020202020204" pitchFamily="34" charset="0"/>
              <a:buChar char="•"/>
              <a:defRPr/>
            </a:pPr>
            <a:r>
              <a:rPr lang="en-US" sz="2800" dirty="0">
                <a:solidFill>
                  <a:prstClr val="black"/>
                </a:solidFill>
                <a:latin typeface="Aptos" panose="020B0004020202020204" pitchFamily="34" charset="0"/>
                <a:cs typeface="Arial" panose="020B0604020202020204" pitchFamily="34" charset="0"/>
              </a:rPr>
              <a:t>Updates to ACS and CHAS data in IDIS</a:t>
            </a:r>
          </a:p>
          <a:p>
            <a:pPr marL="800100" lvl="1" indent="-342900">
              <a:buFont typeface="Arial" panose="020B0604020202020204" pitchFamily="34" charset="0"/>
              <a:buChar char="•"/>
              <a:defRPr/>
            </a:pPr>
            <a:r>
              <a:rPr lang="en-US" sz="2400" dirty="0">
                <a:solidFill>
                  <a:prstClr val="black"/>
                </a:solidFill>
                <a:latin typeface="Aptos" panose="020B0004020202020204" pitchFamily="34" charset="0"/>
                <a:cs typeface="Arial" panose="020B0604020202020204" pitchFamily="34" charset="0"/>
              </a:rPr>
              <a:t>Currently loaded with 2020 ACS and CHAS datasets  </a:t>
            </a:r>
          </a:p>
          <a:p>
            <a:pPr marL="800100" lvl="1" indent="-342900">
              <a:buFont typeface="Arial" panose="020B0604020202020204" pitchFamily="34" charset="0"/>
              <a:buChar char="•"/>
              <a:defRPr/>
            </a:pPr>
            <a:r>
              <a:rPr lang="en-US" sz="2400" dirty="0">
                <a:solidFill>
                  <a:prstClr val="black"/>
                </a:solidFill>
                <a:latin typeface="Aptos" panose="020B0004020202020204" pitchFamily="34" charset="0"/>
                <a:cs typeface="Arial" panose="020B0604020202020204" pitchFamily="34" charset="0"/>
              </a:rPr>
              <a:t>Next update will be to grantee geography assignments</a:t>
            </a:r>
          </a:p>
          <a:p>
            <a:pPr marL="1257300" lvl="2" indent="-342900">
              <a:buFont typeface="Arial" panose="020B0604020202020204" pitchFamily="34" charset="0"/>
              <a:buChar char="•"/>
              <a:defRPr/>
            </a:pPr>
            <a:r>
              <a:rPr lang="en-US" sz="2000" dirty="0">
                <a:solidFill>
                  <a:prstClr val="black"/>
                </a:solidFill>
                <a:latin typeface="Aptos" panose="020B0004020202020204" pitchFamily="34" charset="0"/>
                <a:cs typeface="Arial" panose="020B0604020202020204" pitchFamily="34" charset="0"/>
              </a:rPr>
              <a:t>Data will still be 2020-ACS and 2020-CHAS</a:t>
            </a:r>
          </a:p>
          <a:p>
            <a:pPr marL="342900" indent="-342900">
              <a:buFont typeface="Arial" panose="020B0604020202020204" pitchFamily="34" charset="0"/>
              <a:buChar char="•"/>
              <a:defRPr/>
            </a:pPr>
            <a:endParaRPr lang="en-US" sz="2800" dirty="0">
              <a:solidFill>
                <a:prstClr val="black"/>
              </a:solidFill>
              <a:latin typeface="Aptos" panose="020B0004020202020204" pitchFamily="34" charset="0"/>
              <a:cs typeface="Arial" panose="020B0604020202020204" pitchFamily="34" charset="0"/>
            </a:endParaRPr>
          </a:p>
        </p:txBody>
      </p:sp>
      <p:pic>
        <p:nvPicPr>
          <p:cNvPr id="5" name="Picture 4" descr="A logo for a company&#10;&#10;Description automatically generated">
            <a:extLst>
              <a:ext uri="{FF2B5EF4-FFF2-40B4-BE49-F238E27FC236}">
                <a16:creationId xmlns:a16="http://schemas.microsoft.com/office/drawing/2014/main" id="{EAADE96D-3E07-A6EC-DCDB-5C42AD3153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3723" y="5835835"/>
            <a:ext cx="1698968" cy="788578"/>
          </a:xfrm>
          <a:prstGeom prst="rect">
            <a:avLst/>
          </a:prstGeom>
        </p:spPr>
      </p:pic>
    </p:spTree>
    <p:extLst>
      <p:ext uri="{BB962C8B-B14F-4D97-AF65-F5344CB8AC3E}">
        <p14:creationId xmlns:p14="http://schemas.microsoft.com/office/powerpoint/2010/main" val="32223211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D7B41-E1F5-459C-A249-BB8922499BB7}"/>
              </a:ext>
            </a:extLst>
          </p:cNvPr>
          <p:cNvSpPr>
            <a:spLocks noGrp="1"/>
          </p:cNvSpPr>
          <p:nvPr>
            <p:ph type="title"/>
          </p:nvPr>
        </p:nvSpPr>
        <p:spPr>
          <a:xfrm>
            <a:off x="1797666" y="2768600"/>
            <a:ext cx="8596668" cy="1320800"/>
          </a:xfrm>
        </p:spPr>
        <p:txBody>
          <a:bodyPr>
            <a:normAutofit fontScale="90000"/>
          </a:bodyPr>
          <a:lstStyle/>
          <a:p>
            <a:pPr algn="ctr"/>
            <a:r>
              <a:rPr lang="en-US" sz="5400" dirty="0"/>
              <a:t>Questions?</a:t>
            </a:r>
            <a:br>
              <a:rPr lang="en-US" sz="5400" dirty="0"/>
            </a:br>
            <a:br>
              <a:rPr lang="en-US" sz="5400" dirty="0"/>
            </a:br>
            <a:r>
              <a:rPr lang="en-US" dirty="0"/>
              <a:t>Peter.H.Huber@hud.gov</a:t>
            </a:r>
            <a:endParaRPr lang="en-US" sz="5400" dirty="0"/>
          </a:p>
        </p:txBody>
      </p:sp>
      <p:sp>
        <p:nvSpPr>
          <p:cNvPr id="3" name="Slide Number Placeholder 2">
            <a:extLst>
              <a:ext uri="{FF2B5EF4-FFF2-40B4-BE49-F238E27FC236}">
                <a16:creationId xmlns:a16="http://schemas.microsoft.com/office/drawing/2014/main" id="{7424F5BA-7154-4323-9F2C-6BF1A406CB32}"/>
              </a:ext>
            </a:extLst>
          </p:cNvPr>
          <p:cNvSpPr>
            <a:spLocks noGrp="1"/>
          </p:cNvSpPr>
          <p:nvPr>
            <p:ph type="sldNum" sz="quarter" idx="12"/>
          </p:nvPr>
        </p:nvSpPr>
        <p:spPr/>
        <p:txBody>
          <a:bodyPr/>
          <a:lstStyle/>
          <a:p>
            <a:fld id="{2CF8FB2B-0834-4E69-81CF-5D187DC0C246}" type="slidenum">
              <a:rPr lang="en-US" smtClean="0"/>
              <a:t>29</a:t>
            </a:fld>
            <a:endParaRPr lang="en-US"/>
          </a:p>
        </p:txBody>
      </p:sp>
      <p:pic>
        <p:nvPicPr>
          <p:cNvPr id="4" name="Picture 3" descr="A logo for a company&#10;&#10;Description automatically generated">
            <a:extLst>
              <a:ext uri="{FF2B5EF4-FFF2-40B4-BE49-F238E27FC236}">
                <a16:creationId xmlns:a16="http://schemas.microsoft.com/office/drawing/2014/main" id="{CF3A84AC-2983-02D0-0465-C3DAB44C88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149" y="5854111"/>
            <a:ext cx="1698968" cy="788578"/>
          </a:xfrm>
          <a:prstGeom prst="rect">
            <a:avLst/>
          </a:prstGeom>
        </p:spPr>
      </p:pic>
    </p:spTree>
    <p:extLst>
      <p:ext uri="{BB962C8B-B14F-4D97-AF65-F5344CB8AC3E}">
        <p14:creationId xmlns:p14="http://schemas.microsoft.com/office/powerpoint/2010/main" val="1095414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4" name="Rectangle 13">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0"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Isosceles Triangle 23">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Isosceles Triangle 27">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Freeform: Shape 29">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tle 2">
            <a:extLst>
              <a:ext uri="{FF2B5EF4-FFF2-40B4-BE49-F238E27FC236}">
                <a16:creationId xmlns:a16="http://schemas.microsoft.com/office/drawing/2014/main" id="{201463F8-3E62-445B-B19A-1AB8BF57D918}"/>
              </a:ext>
            </a:extLst>
          </p:cNvPr>
          <p:cNvSpPr>
            <a:spLocks noGrp="1"/>
          </p:cNvSpPr>
          <p:nvPr>
            <p:ph type="title"/>
          </p:nvPr>
        </p:nvSpPr>
        <p:spPr>
          <a:xfrm>
            <a:off x="7181723" y="609600"/>
            <a:ext cx="4512989" cy="2227730"/>
          </a:xfrm>
        </p:spPr>
        <p:txBody>
          <a:bodyPr anchor="ctr">
            <a:normAutofit/>
          </a:bodyPr>
          <a:lstStyle/>
          <a:p>
            <a:r>
              <a:rPr lang="en-US" sz="4000" dirty="0">
                <a:solidFill>
                  <a:srgbClr val="FFFFFF"/>
                </a:solidFill>
              </a:rPr>
              <a:t>HOME Investment Partnerships Program</a:t>
            </a:r>
          </a:p>
        </p:txBody>
      </p:sp>
      <p:pic>
        <p:nvPicPr>
          <p:cNvPr id="6" name="Picture 5" descr="Logo&#10;&#10;Description automatically generated">
            <a:extLst>
              <a:ext uri="{FF2B5EF4-FFF2-40B4-BE49-F238E27FC236}">
                <a16:creationId xmlns:a16="http://schemas.microsoft.com/office/drawing/2014/main" id="{577EAA0E-64A9-85F2-9276-5B48D77FFA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251" y="2745483"/>
            <a:ext cx="3856774" cy="1455932"/>
          </a:xfrm>
          <a:prstGeom prst="rect">
            <a:avLst/>
          </a:prstGeom>
        </p:spPr>
      </p:pic>
      <p:sp>
        <p:nvSpPr>
          <p:cNvPr id="7" name="Content Placeholder 6">
            <a:extLst>
              <a:ext uri="{FF2B5EF4-FFF2-40B4-BE49-F238E27FC236}">
                <a16:creationId xmlns:a16="http://schemas.microsoft.com/office/drawing/2014/main" id="{C09E212C-8F19-4660-82B6-5313FE4D56C3}"/>
              </a:ext>
            </a:extLst>
          </p:cNvPr>
          <p:cNvSpPr>
            <a:spLocks noGrp="1"/>
          </p:cNvSpPr>
          <p:nvPr>
            <p:ph idx="1"/>
          </p:nvPr>
        </p:nvSpPr>
        <p:spPr>
          <a:xfrm>
            <a:off x="7181725" y="2837329"/>
            <a:ext cx="4512988" cy="3317938"/>
          </a:xfrm>
        </p:spPr>
        <p:txBody>
          <a:bodyPr anchor="t">
            <a:normAutofit/>
          </a:bodyPr>
          <a:lstStyle/>
          <a:p>
            <a:pPr marL="0" indent="0">
              <a:lnSpc>
                <a:spcPct val="90000"/>
              </a:lnSpc>
              <a:buNone/>
            </a:pPr>
            <a:r>
              <a:rPr lang="en-US" sz="1500" dirty="0">
                <a:solidFill>
                  <a:srgbClr val="FFFFFF"/>
                </a:solidFill>
                <a:hlinkClick r:id="rId3"/>
              </a:rPr>
              <a:t>mesbjerg@pascocountyfl.net</a:t>
            </a:r>
            <a:endParaRPr lang="en-US" sz="1500" dirty="0">
              <a:solidFill>
                <a:srgbClr val="FFFFFF"/>
              </a:solidFill>
            </a:endParaRPr>
          </a:p>
          <a:p>
            <a:pPr marL="0" indent="0">
              <a:lnSpc>
                <a:spcPct val="90000"/>
              </a:lnSpc>
              <a:buNone/>
            </a:pPr>
            <a:r>
              <a:rPr lang="en-US" sz="1500" dirty="0">
                <a:solidFill>
                  <a:srgbClr val="FFFFFF"/>
                </a:solidFill>
                <a:hlinkClick r:id="rId4"/>
              </a:rPr>
              <a:t>heather.johnson@davenportiowa.com</a:t>
            </a:r>
            <a:r>
              <a:rPr lang="en-US" sz="1500" dirty="0">
                <a:solidFill>
                  <a:srgbClr val="FFFFFF"/>
                </a:solidFill>
              </a:rPr>
              <a:t> </a:t>
            </a:r>
          </a:p>
          <a:p>
            <a:pPr marL="0" indent="0">
              <a:lnSpc>
                <a:spcPct val="90000"/>
              </a:lnSpc>
              <a:buNone/>
            </a:pPr>
            <a:endParaRPr lang="en-US" sz="1500" dirty="0">
              <a:solidFill>
                <a:srgbClr val="FFFFFF"/>
              </a:solidFill>
            </a:endParaRPr>
          </a:p>
          <a:p>
            <a:pPr marL="0" indent="0">
              <a:lnSpc>
                <a:spcPct val="90000"/>
              </a:lnSpc>
              <a:buNone/>
            </a:pPr>
            <a:endParaRPr lang="en-US" sz="1500" dirty="0">
              <a:solidFill>
                <a:srgbClr val="FFFFFF"/>
              </a:solidFill>
            </a:endParaRPr>
          </a:p>
        </p:txBody>
      </p:sp>
      <p:sp>
        <p:nvSpPr>
          <p:cNvPr id="5" name="Slide Number Placeholder 4">
            <a:extLst>
              <a:ext uri="{FF2B5EF4-FFF2-40B4-BE49-F238E27FC236}">
                <a16:creationId xmlns:a16="http://schemas.microsoft.com/office/drawing/2014/main" id="{6EA797F3-CF9A-43BD-B07F-59D493E082B5}"/>
              </a:ext>
            </a:extLst>
          </p:cNvPr>
          <p:cNvSpPr>
            <a:spLocks noGrp="1"/>
          </p:cNvSpPr>
          <p:nvPr>
            <p:ph type="sldNum" sz="quarter" idx="12"/>
          </p:nvPr>
        </p:nvSpPr>
        <p:spPr>
          <a:xfrm>
            <a:off x="9662553" y="6041362"/>
            <a:ext cx="566186" cy="365125"/>
          </a:xfrm>
        </p:spPr>
        <p:txBody>
          <a:bodyPr>
            <a:normAutofit/>
          </a:bodyPr>
          <a:lstStyle/>
          <a:p>
            <a:pPr>
              <a:spcAft>
                <a:spcPts val="600"/>
              </a:spcAft>
            </a:pPr>
            <a:fld id="{2CF8FB2B-0834-4E69-81CF-5D187DC0C246}" type="slidenum">
              <a:rPr lang="en-US">
                <a:solidFill>
                  <a:srgbClr val="FFFFFF"/>
                </a:solidFill>
              </a:rPr>
              <a:pPr>
                <a:spcAft>
                  <a:spcPts val="600"/>
                </a:spcAft>
              </a:pPr>
              <a:t>3</a:t>
            </a:fld>
            <a:endParaRPr lang="en-US">
              <a:solidFill>
                <a:srgbClr val="FFFFFF"/>
              </a:solidFill>
            </a:endParaRPr>
          </a:p>
        </p:txBody>
      </p:sp>
      <p:pic>
        <p:nvPicPr>
          <p:cNvPr id="2" name="Picture 1" descr="A logo for a company&#10;&#10;Description automatically generated">
            <a:extLst>
              <a:ext uri="{FF2B5EF4-FFF2-40B4-BE49-F238E27FC236}">
                <a16:creationId xmlns:a16="http://schemas.microsoft.com/office/drawing/2014/main" id="{1EEB808E-4A46-8250-082D-AFEC76D2088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1100" y="5839683"/>
            <a:ext cx="1698968" cy="788578"/>
          </a:xfrm>
          <a:prstGeom prst="rect">
            <a:avLst/>
          </a:prstGeom>
        </p:spPr>
      </p:pic>
    </p:spTree>
    <p:extLst>
      <p:ext uri="{BB962C8B-B14F-4D97-AF65-F5344CB8AC3E}">
        <p14:creationId xmlns:p14="http://schemas.microsoft.com/office/powerpoint/2010/main" val="2856777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B19293-5849-9F4C-9505-8FC126AD46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B97B01-6228-0875-96DC-3D2F0B0FE4A1}"/>
              </a:ext>
            </a:extLst>
          </p:cNvPr>
          <p:cNvSpPr>
            <a:spLocks noGrp="1"/>
          </p:cNvSpPr>
          <p:nvPr>
            <p:ph type="title"/>
          </p:nvPr>
        </p:nvSpPr>
        <p:spPr/>
        <p:txBody>
          <a:bodyPr>
            <a:normAutofit/>
          </a:bodyPr>
          <a:lstStyle/>
          <a:p>
            <a:r>
              <a:rPr lang="en-US" sz="4000" dirty="0">
                <a:solidFill>
                  <a:schemeClr val="accent1"/>
                </a:solidFill>
              </a:rPr>
              <a:t>Appropriations and Budget</a:t>
            </a:r>
          </a:p>
        </p:txBody>
      </p:sp>
      <p:sp>
        <p:nvSpPr>
          <p:cNvPr id="3" name="Content Placeholder 2">
            <a:extLst>
              <a:ext uri="{FF2B5EF4-FFF2-40B4-BE49-F238E27FC236}">
                <a16:creationId xmlns:a16="http://schemas.microsoft.com/office/drawing/2014/main" id="{C484E34A-404E-E5F7-F3A3-9AB5E9BAA2D5}"/>
              </a:ext>
            </a:extLst>
          </p:cNvPr>
          <p:cNvSpPr>
            <a:spLocks noGrp="1"/>
          </p:cNvSpPr>
          <p:nvPr>
            <p:ph idx="1"/>
          </p:nvPr>
        </p:nvSpPr>
        <p:spPr/>
        <p:txBody>
          <a:bodyPr vert="horz" lIns="91440" tIns="45720" rIns="91440" bIns="45720" rtlCol="0" anchor="t">
            <a:normAutofit/>
          </a:bodyPr>
          <a:lstStyle/>
          <a:p>
            <a:r>
              <a:rPr lang="en-US" sz="3200" dirty="0">
                <a:latin typeface="Aptos" panose="020B0004020202020204" pitchFamily="34" charset="0"/>
                <a:cs typeface="Arial"/>
              </a:rPr>
              <a:t>HOME</a:t>
            </a:r>
            <a:endParaRPr lang="en-US" sz="2800" dirty="0">
              <a:latin typeface="Aptos" panose="020B0004020202020204" pitchFamily="34" charset="0"/>
              <a:cs typeface="Arial"/>
            </a:endParaRPr>
          </a:p>
          <a:p>
            <a:pPr lvl="1"/>
            <a:r>
              <a:rPr lang="en-US" sz="2800" dirty="0">
                <a:latin typeface="Aptos" panose="020B0004020202020204" pitchFamily="34" charset="0"/>
                <a:cs typeface="Arial"/>
              </a:rPr>
              <a:t>FY 2023 Appropriated:	$1.5 billion</a:t>
            </a:r>
          </a:p>
          <a:p>
            <a:pPr lvl="1"/>
            <a:r>
              <a:rPr lang="en-US" sz="2800" dirty="0">
                <a:latin typeface="Aptos" panose="020B0004020202020204" pitchFamily="34" charset="0"/>
                <a:cs typeface="Arial"/>
              </a:rPr>
              <a:t>FY 2024 Appropriated:  	$1.25 billion</a:t>
            </a:r>
          </a:p>
          <a:p>
            <a:pPr lvl="1"/>
            <a:r>
              <a:rPr lang="en-US" sz="2800" dirty="0">
                <a:latin typeface="Aptos" panose="020B0004020202020204" pitchFamily="34" charset="0"/>
                <a:cs typeface="Arial"/>
              </a:rPr>
              <a:t>FY 2025 Request:			$1.25 billion</a:t>
            </a:r>
          </a:p>
          <a:p>
            <a:pPr marL="457200" lvl="1" indent="0">
              <a:buNone/>
            </a:pPr>
            <a:endParaRPr lang="en-US" sz="2400" dirty="0">
              <a:latin typeface="Arial"/>
              <a:cs typeface="Arial"/>
            </a:endParaRPr>
          </a:p>
        </p:txBody>
      </p:sp>
      <p:pic>
        <p:nvPicPr>
          <p:cNvPr id="4" name="Picture 3" descr="A logo for a company&#10;&#10;Description automatically generated">
            <a:extLst>
              <a:ext uri="{FF2B5EF4-FFF2-40B4-BE49-F238E27FC236}">
                <a16:creationId xmlns:a16="http://schemas.microsoft.com/office/drawing/2014/main" id="{5FA5A280-A920-BF8F-832D-03C8AFB1E61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5053" y="5839683"/>
            <a:ext cx="1698968" cy="788578"/>
          </a:xfrm>
          <a:prstGeom prst="rect">
            <a:avLst/>
          </a:prstGeom>
        </p:spPr>
      </p:pic>
    </p:spTree>
    <p:extLst>
      <p:ext uri="{BB962C8B-B14F-4D97-AF65-F5344CB8AC3E}">
        <p14:creationId xmlns:p14="http://schemas.microsoft.com/office/powerpoint/2010/main" val="2921944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0F61C-8CE1-1140-8744-5E85DB3D1727}"/>
              </a:ext>
            </a:extLst>
          </p:cNvPr>
          <p:cNvSpPr>
            <a:spLocks noGrp="1"/>
          </p:cNvSpPr>
          <p:nvPr>
            <p:ph type="title"/>
          </p:nvPr>
        </p:nvSpPr>
        <p:spPr/>
        <p:txBody>
          <a:bodyPr>
            <a:normAutofit/>
          </a:bodyPr>
          <a:lstStyle/>
          <a:p>
            <a:r>
              <a:rPr lang="en-US" sz="4000" dirty="0">
                <a:latin typeface="Trebuchet MS" panose="020B0603020202020204" pitchFamily="34" charset="0"/>
                <a:cs typeface="Arial"/>
              </a:rPr>
              <a:t>HOME Proposed Rulemaking </a:t>
            </a:r>
            <a:endParaRPr lang="en-US" sz="4000" dirty="0">
              <a:latin typeface="Trebuchet MS" panose="020B0603020202020204" pitchFamily="34" charset="0"/>
            </a:endParaRPr>
          </a:p>
        </p:txBody>
      </p:sp>
      <p:sp>
        <p:nvSpPr>
          <p:cNvPr id="3" name="Content Placeholder 2">
            <a:extLst>
              <a:ext uri="{FF2B5EF4-FFF2-40B4-BE49-F238E27FC236}">
                <a16:creationId xmlns:a16="http://schemas.microsoft.com/office/drawing/2014/main" id="{5A7CF331-0B53-4C37-9A0A-A9D3EEB5908B}"/>
              </a:ext>
            </a:extLst>
          </p:cNvPr>
          <p:cNvSpPr>
            <a:spLocks noGrp="1"/>
          </p:cNvSpPr>
          <p:nvPr>
            <p:ph idx="1"/>
          </p:nvPr>
        </p:nvSpPr>
        <p:spPr/>
        <p:txBody>
          <a:bodyPr vert="horz" lIns="91440" tIns="45720" rIns="91440" bIns="45720" rtlCol="0" anchor="t">
            <a:normAutofit fontScale="92500" lnSpcReduction="10000"/>
          </a:bodyPr>
          <a:lstStyle/>
          <a:p>
            <a:r>
              <a:rPr lang="en-US" sz="2400" dirty="0">
                <a:latin typeface="Aptos" panose="020B0004020202020204" pitchFamily="34" charset="0"/>
                <a:cs typeface="Arial"/>
              </a:rPr>
              <a:t>HUD developed and published a proposed rule for HOME Program</a:t>
            </a:r>
          </a:p>
          <a:p>
            <a:pPr lvl="1"/>
            <a:r>
              <a:rPr lang="en-US" sz="2200" dirty="0">
                <a:latin typeface="Aptos" panose="020B0004020202020204" pitchFamily="34" charset="0"/>
                <a:cs typeface="Arial"/>
              </a:rPr>
              <a:t>Seeks to modernize and streamline HOME within statutory constraints</a:t>
            </a:r>
          </a:p>
          <a:p>
            <a:pPr lvl="1"/>
            <a:r>
              <a:rPr lang="en-US" sz="2200" dirty="0">
                <a:latin typeface="Aptos" panose="020B0004020202020204" pitchFamily="34" charset="0"/>
                <a:cs typeface="Arial"/>
              </a:rPr>
              <a:t>Regulatory proposals include:</a:t>
            </a:r>
          </a:p>
          <a:p>
            <a:pPr lvl="2"/>
            <a:r>
              <a:rPr lang="en-US" sz="1700" dirty="0">
                <a:latin typeface="Aptos" panose="020B0004020202020204" pitchFamily="34" charset="0"/>
                <a:cs typeface="Arial"/>
              </a:rPr>
              <a:t>Simplify HOME rental housing requirements and align with LIHTC and other HUD programs</a:t>
            </a:r>
          </a:p>
          <a:p>
            <a:pPr lvl="2"/>
            <a:r>
              <a:rPr lang="en-US" sz="1700" dirty="0">
                <a:latin typeface="Aptos" panose="020B0004020202020204" pitchFamily="34" charset="0"/>
                <a:cs typeface="Arial"/>
              </a:rPr>
              <a:t>Simplify TBRA administration and make TBRA work better for tenants, landlords, and PJs</a:t>
            </a:r>
          </a:p>
          <a:p>
            <a:pPr lvl="2"/>
            <a:r>
              <a:rPr lang="en-US" sz="1700" dirty="0">
                <a:latin typeface="Aptos" panose="020B0004020202020204" pitchFamily="34" charset="0"/>
                <a:cs typeface="Arial"/>
              </a:rPr>
              <a:t>Simplify homebuyer programs</a:t>
            </a:r>
          </a:p>
          <a:p>
            <a:pPr lvl="2"/>
            <a:r>
              <a:rPr lang="en-US" sz="1700" dirty="0">
                <a:latin typeface="Aptos" panose="020B0004020202020204" pitchFamily="34" charset="0"/>
                <a:cs typeface="Arial"/>
              </a:rPr>
              <a:t>Modernize maximum per unit subsidy limit and incentivize green building</a:t>
            </a:r>
          </a:p>
          <a:p>
            <a:pPr lvl="2"/>
            <a:r>
              <a:rPr lang="en-US" sz="1700" dirty="0">
                <a:latin typeface="Aptos" panose="020B0004020202020204" pitchFamily="34" charset="0"/>
                <a:cs typeface="Arial"/>
              </a:rPr>
              <a:t>Improve availability and capacity of CHDOs</a:t>
            </a:r>
          </a:p>
          <a:p>
            <a:pPr lvl="2"/>
            <a:r>
              <a:rPr lang="en-US" sz="1700" dirty="0">
                <a:latin typeface="Aptos" panose="020B0004020202020204" pitchFamily="34" charset="0"/>
                <a:cs typeface="Arial"/>
              </a:rPr>
              <a:t>Establish community land trust definition and provide preemptive purchase right</a:t>
            </a:r>
          </a:p>
          <a:p>
            <a:pPr lvl="2"/>
            <a:endParaRPr lang="en-US" sz="2000" dirty="0">
              <a:latin typeface="Aptos" panose="020B0004020202020204" pitchFamily="34" charset="0"/>
              <a:cs typeface="Arial"/>
            </a:endParaRPr>
          </a:p>
        </p:txBody>
      </p:sp>
      <p:pic>
        <p:nvPicPr>
          <p:cNvPr id="4" name="Picture 3" descr="A logo for a company&#10;&#10;Description automatically generated">
            <a:extLst>
              <a:ext uri="{FF2B5EF4-FFF2-40B4-BE49-F238E27FC236}">
                <a16:creationId xmlns:a16="http://schemas.microsoft.com/office/drawing/2014/main" id="{FC327030-E371-2C94-7CF7-B753CA9788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3723" y="5835835"/>
            <a:ext cx="1698968" cy="788578"/>
          </a:xfrm>
          <a:prstGeom prst="rect">
            <a:avLst/>
          </a:prstGeom>
        </p:spPr>
      </p:pic>
    </p:spTree>
    <p:extLst>
      <p:ext uri="{BB962C8B-B14F-4D97-AF65-F5344CB8AC3E}">
        <p14:creationId xmlns:p14="http://schemas.microsoft.com/office/powerpoint/2010/main" val="1534701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0F61C-8CE1-1140-8744-5E85DB3D1727}"/>
              </a:ext>
            </a:extLst>
          </p:cNvPr>
          <p:cNvSpPr>
            <a:spLocks noGrp="1"/>
          </p:cNvSpPr>
          <p:nvPr>
            <p:ph type="title"/>
          </p:nvPr>
        </p:nvSpPr>
        <p:spPr/>
        <p:txBody>
          <a:bodyPr>
            <a:normAutofit/>
          </a:bodyPr>
          <a:lstStyle/>
          <a:p>
            <a:r>
              <a:rPr lang="en-US" sz="4000" dirty="0">
                <a:latin typeface="Trebuchet MS" panose="020B0603020202020204" pitchFamily="34" charset="0"/>
                <a:cs typeface="Arial"/>
              </a:rPr>
              <a:t>HOME Proposed Rulemaking </a:t>
            </a:r>
            <a:endParaRPr lang="en-US" sz="4000" dirty="0">
              <a:latin typeface="Trebuchet MS" panose="020B0603020202020204" pitchFamily="34" charset="0"/>
            </a:endParaRPr>
          </a:p>
        </p:txBody>
      </p:sp>
      <p:sp>
        <p:nvSpPr>
          <p:cNvPr id="3" name="Content Placeholder 2">
            <a:extLst>
              <a:ext uri="{FF2B5EF4-FFF2-40B4-BE49-F238E27FC236}">
                <a16:creationId xmlns:a16="http://schemas.microsoft.com/office/drawing/2014/main" id="{5A7CF331-0B53-4C37-9A0A-A9D3EEB5908B}"/>
              </a:ext>
            </a:extLst>
          </p:cNvPr>
          <p:cNvSpPr>
            <a:spLocks noGrp="1"/>
          </p:cNvSpPr>
          <p:nvPr>
            <p:ph idx="1"/>
          </p:nvPr>
        </p:nvSpPr>
        <p:spPr/>
        <p:txBody>
          <a:bodyPr vert="horz" lIns="91440" tIns="45720" rIns="91440" bIns="45720" rtlCol="0" anchor="t">
            <a:normAutofit/>
          </a:bodyPr>
          <a:lstStyle/>
          <a:p>
            <a:pPr lvl="1"/>
            <a:r>
              <a:rPr lang="en-US" sz="2200" dirty="0">
                <a:latin typeface="Aptos" panose="020B0004020202020204" pitchFamily="34" charset="0"/>
                <a:cs typeface="Arial"/>
              </a:rPr>
              <a:t>Published in the Federal Register on May 29, 2024</a:t>
            </a:r>
          </a:p>
          <a:p>
            <a:pPr lvl="1"/>
            <a:r>
              <a:rPr lang="en-US" sz="2200" dirty="0">
                <a:latin typeface="Aptos" panose="020B0004020202020204" pitchFamily="34" charset="0"/>
                <a:cs typeface="Arial"/>
              </a:rPr>
              <a:t>Interested parties will have 60 days to comment </a:t>
            </a:r>
          </a:p>
          <a:p>
            <a:pPr lvl="2"/>
            <a:r>
              <a:rPr lang="en-US" sz="2000" dirty="0">
                <a:latin typeface="Aptos" panose="020B0004020202020204" pitchFamily="34" charset="0"/>
                <a:cs typeface="Arial"/>
              </a:rPr>
              <a:t>Deadline July 29, 2024</a:t>
            </a:r>
          </a:p>
          <a:p>
            <a:pPr lvl="1"/>
            <a:r>
              <a:rPr lang="en-US" sz="2200" dirty="0">
                <a:latin typeface="Aptos" panose="020B0004020202020204" pitchFamily="34" charset="0"/>
                <a:cs typeface="Arial"/>
              </a:rPr>
              <a:t>Roll out materials published on HUD.gov and HUD Exchange</a:t>
            </a:r>
          </a:p>
          <a:p>
            <a:pPr lvl="1"/>
            <a:r>
              <a:rPr lang="en-US" sz="2200" dirty="0">
                <a:latin typeface="Aptos" panose="020B0004020202020204" pitchFamily="34" charset="0"/>
                <a:cs typeface="Arial"/>
              </a:rPr>
              <a:t>Listening sessions – this month!</a:t>
            </a:r>
          </a:p>
          <a:p>
            <a:pPr lvl="2"/>
            <a:r>
              <a:rPr lang="en-US" sz="2000" dirty="0">
                <a:latin typeface="Aptos" panose="020B0004020202020204" pitchFamily="34" charset="0"/>
                <a:cs typeface="Arial"/>
              </a:rPr>
              <a:t>Part 1: CHDOs, maximum subsidy amounts, green building incentives, homebuyer housing, and community land trusts </a:t>
            </a:r>
          </a:p>
          <a:p>
            <a:pPr lvl="2"/>
            <a:r>
              <a:rPr lang="en-US" sz="2000" dirty="0">
                <a:latin typeface="Aptos" panose="020B0004020202020204" pitchFamily="34" charset="0"/>
                <a:cs typeface="Arial"/>
              </a:rPr>
              <a:t>Part 2: rental housing, TBRA, and tenant protections</a:t>
            </a:r>
          </a:p>
        </p:txBody>
      </p:sp>
      <p:pic>
        <p:nvPicPr>
          <p:cNvPr id="4" name="Picture 3" descr="A logo for a company&#10;&#10;Description automatically generated">
            <a:extLst>
              <a:ext uri="{FF2B5EF4-FFF2-40B4-BE49-F238E27FC236}">
                <a16:creationId xmlns:a16="http://schemas.microsoft.com/office/drawing/2014/main" id="{FC327030-E371-2C94-7CF7-B753CA9788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3723" y="5835835"/>
            <a:ext cx="1698968" cy="788578"/>
          </a:xfrm>
          <a:prstGeom prst="rect">
            <a:avLst/>
          </a:prstGeom>
        </p:spPr>
      </p:pic>
    </p:spTree>
    <p:extLst>
      <p:ext uri="{BB962C8B-B14F-4D97-AF65-F5344CB8AC3E}">
        <p14:creationId xmlns:p14="http://schemas.microsoft.com/office/powerpoint/2010/main" val="1553259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0F61C-8CE1-1140-8744-5E85DB3D1727}"/>
              </a:ext>
            </a:extLst>
          </p:cNvPr>
          <p:cNvSpPr>
            <a:spLocks noGrp="1"/>
          </p:cNvSpPr>
          <p:nvPr>
            <p:ph type="title"/>
          </p:nvPr>
        </p:nvSpPr>
        <p:spPr/>
        <p:txBody>
          <a:bodyPr>
            <a:normAutofit/>
          </a:bodyPr>
          <a:lstStyle/>
          <a:p>
            <a:r>
              <a:rPr lang="en-US" sz="4000" dirty="0">
                <a:latin typeface="Trebuchet MS" panose="020B0603020202020204" pitchFamily="34" charset="0"/>
                <a:cs typeface="Arial"/>
              </a:rPr>
              <a:t>HOME Proposed Rule Listening Sessions</a:t>
            </a:r>
            <a:endParaRPr lang="en-US" sz="4000" dirty="0">
              <a:latin typeface="Trebuchet MS" panose="020B0603020202020204" pitchFamily="34" charset="0"/>
            </a:endParaRPr>
          </a:p>
        </p:txBody>
      </p:sp>
      <p:sp>
        <p:nvSpPr>
          <p:cNvPr id="3" name="Content Placeholder 2">
            <a:extLst>
              <a:ext uri="{FF2B5EF4-FFF2-40B4-BE49-F238E27FC236}">
                <a16:creationId xmlns:a16="http://schemas.microsoft.com/office/drawing/2014/main" id="{5A7CF331-0B53-4C37-9A0A-A9D3EEB5908B}"/>
              </a:ext>
            </a:extLst>
          </p:cNvPr>
          <p:cNvSpPr>
            <a:spLocks noGrp="1"/>
          </p:cNvSpPr>
          <p:nvPr>
            <p:ph idx="1"/>
          </p:nvPr>
        </p:nvSpPr>
        <p:spPr/>
        <p:txBody>
          <a:bodyPr vert="horz" lIns="91440" tIns="45720" rIns="91440" bIns="45720" rtlCol="0" anchor="t">
            <a:normAutofit lnSpcReduction="10000"/>
          </a:bodyPr>
          <a:lstStyle/>
          <a:p>
            <a:pPr lvl="1"/>
            <a:r>
              <a:rPr lang="en-US" sz="2200" dirty="0">
                <a:latin typeface="Aptos" panose="020B0004020202020204" pitchFamily="34" charset="0"/>
                <a:cs typeface="Arial"/>
              </a:rPr>
              <a:t>Part 1</a:t>
            </a:r>
          </a:p>
          <a:p>
            <a:pPr lvl="2"/>
            <a:r>
              <a:rPr lang="en-US" sz="2000" dirty="0">
                <a:latin typeface="Aptos" panose="020B0004020202020204" pitchFamily="34" charset="0"/>
                <a:cs typeface="Arial"/>
              </a:rPr>
              <a:t>Session 1: June 12, from 2pm to 3:30pm ET </a:t>
            </a:r>
          </a:p>
          <a:p>
            <a:pPr lvl="2"/>
            <a:r>
              <a:rPr lang="en-US" sz="2000" dirty="0">
                <a:latin typeface="Aptos" panose="020B0004020202020204" pitchFamily="34" charset="0"/>
                <a:cs typeface="Arial"/>
              </a:rPr>
              <a:t>Session 2: June 17, from 2pm to 3:30 pm ET</a:t>
            </a:r>
          </a:p>
          <a:p>
            <a:pPr lvl="2"/>
            <a:r>
              <a:rPr lang="en-US" sz="2000" dirty="0">
                <a:latin typeface="Aptos" panose="020B0004020202020204" pitchFamily="34" charset="0"/>
                <a:cs typeface="Arial"/>
              </a:rPr>
              <a:t>Session 3: June 25, from 2pm to 3:30 pm ET</a:t>
            </a:r>
          </a:p>
          <a:p>
            <a:pPr lvl="1"/>
            <a:r>
              <a:rPr lang="en-US" sz="2200" dirty="0">
                <a:latin typeface="Aptos" panose="020B0004020202020204" pitchFamily="34" charset="0"/>
                <a:cs typeface="Arial"/>
              </a:rPr>
              <a:t>Part 2 </a:t>
            </a:r>
          </a:p>
          <a:p>
            <a:pPr lvl="2"/>
            <a:r>
              <a:rPr lang="en-US" sz="2000" dirty="0">
                <a:latin typeface="Aptos" panose="020B0004020202020204" pitchFamily="34" charset="0"/>
                <a:cs typeface="Arial"/>
              </a:rPr>
              <a:t>Session 1: June 13, from 2pm to 3:30pm ET</a:t>
            </a:r>
          </a:p>
          <a:p>
            <a:pPr lvl="2"/>
            <a:r>
              <a:rPr lang="en-US" sz="2000" dirty="0">
                <a:latin typeface="Aptos" panose="020B0004020202020204" pitchFamily="34" charset="0"/>
                <a:cs typeface="Arial"/>
              </a:rPr>
              <a:t>Session 2: June 18, from 2pm to 3:30pm ET</a:t>
            </a:r>
          </a:p>
          <a:p>
            <a:pPr lvl="2"/>
            <a:r>
              <a:rPr lang="en-US" sz="2000" dirty="0">
                <a:latin typeface="Aptos" panose="020B0004020202020204" pitchFamily="34" charset="0"/>
                <a:cs typeface="Arial"/>
              </a:rPr>
              <a:t>Session 3: June 26, from 2pm to 3: 30pm ET</a:t>
            </a:r>
          </a:p>
          <a:p>
            <a:pPr lvl="1"/>
            <a:r>
              <a:rPr lang="en-US" sz="2200" dirty="0">
                <a:latin typeface="Aptos" panose="020B0004020202020204" pitchFamily="34" charset="0"/>
                <a:cs typeface="Arial"/>
                <a:hlinkClick r:id="rId3"/>
              </a:rPr>
              <a:t>Listening Sessions Registration</a:t>
            </a:r>
            <a:endParaRPr lang="en-US" sz="2200" dirty="0">
              <a:latin typeface="Aptos" panose="020B0004020202020204" pitchFamily="34" charset="0"/>
              <a:cs typeface="Arial"/>
            </a:endParaRPr>
          </a:p>
          <a:p>
            <a:pPr lvl="2"/>
            <a:endParaRPr lang="en-US" sz="2000" dirty="0">
              <a:latin typeface="Aptos" panose="020B0004020202020204" pitchFamily="34" charset="0"/>
              <a:cs typeface="Arial"/>
            </a:endParaRPr>
          </a:p>
        </p:txBody>
      </p:sp>
      <p:pic>
        <p:nvPicPr>
          <p:cNvPr id="4" name="Picture 3" descr="A logo for a company&#10;&#10;Description automatically generated">
            <a:extLst>
              <a:ext uri="{FF2B5EF4-FFF2-40B4-BE49-F238E27FC236}">
                <a16:creationId xmlns:a16="http://schemas.microsoft.com/office/drawing/2014/main" id="{FC327030-E371-2C94-7CF7-B753CA9788A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3723" y="5835835"/>
            <a:ext cx="1698968" cy="788578"/>
          </a:xfrm>
          <a:prstGeom prst="rect">
            <a:avLst/>
          </a:prstGeom>
        </p:spPr>
      </p:pic>
    </p:spTree>
    <p:extLst>
      <p:ext uri="{BB962C8B-B14F-4D97-AF65-F5344CB8AC3E}">
        <p14:creationId xmlns:p14="http://schemas.microsoft.com/office/powerpoint/2010/main" val="1198637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18784-B7D0-C7C8-33E2-DE30918BB828}"/>
              </a:ext>
            </a:extLst>
          </p:cNvPr>
          <p:cNvSpPr>
            <a:spLocks noGrp="1"/>
          </p:cNvSpPr>
          <p:nvPr>
            <p:ph type="title"/>
          </p:nvPr>
        </p:nvSpPr>
        <p:spPr/>
        <p:txBody>
          <a:bodyPr/>
          <a:lstStyle/>
          <a:p>
            <a:r>
              <a:rPr lang="en-US" sz="4000" dirty="0">
                <a:latin typeface="Trebuchet MS" panose="020B0603020202020204" pitchFamily="34" charset="0"/>
                <a:cs typeface="Arial"/>
              </a:rPr>
              <a:t>HOME Technical Assistance​</a:t>
            </a:r>
          </a:p>
        </p:txBody>
      </p:sp>
      <p:sp>
        <p:nvSpPr>
          <p:cNvPr id="3" name="Content Placeholder 2">
            <a:extLst>
              <a:ext uri="{FF2B5EF4-FFF2-40B4-BE49-F238E27FC236}">
                <a16:creationId xmlns:a16="http://schemas.microsoft.com/office/drawing/2014/main" id="{109FD902-352E-6CF7-DEE6-D25D17E1242E}"/>
              </a:ext>
            </a:extLst>
          </p:cNvPr>
          <p:cNvSpPr>
            <a:spLocks noGrp="1"/>
          </p:cNvSpPr>
          <p:nvPr>
            <p:ph idx="1"/>
          </p:nvPr>
        </p:nvSpPr>
        <p:spPr/>
        <p:txBody>
          <a:bodyPr>
            <a:normAutofit/>
          </a:bodyPr>
          <a:lstStyle/>
          <a:p>
            <a:r>
              <a:rPr lang="en-US" sz="2000" dirty="0">
                <a:latin typeface="Aptos" panose="020B0004020202020204" pitchFamily="34" charset="0"/>
              </a:rPr>
              <a:t>HOME Homebuyer Program training series​</a:t>
            </a:r>
          </a:p>
          <a:p>
            <a:pPr lvl="1"/>
            <a:r>
              <a:rPr lang="en-US" dirty="0">
                <a:latin typeface="Aptos" panose="020B0004020202020204" pitchFamily="34" charset="0"/>
              </a:rPr>
              <a:t>5-week series targeted to HOME PJs providing homeownership assistance ​</a:t>
            </a:r>
          </a:p>
          <a:p>
            <a:pPr lvl="1"/>
            <a:r>
              <a:rPr lang="en-US" dirty="0">
                <a:latin typeface="Aptos" panose="020B0004020202020204" pitchFamily="34" charset="0"/>
              </a:rPr>
              <a:t>Local PJ cohorts to promote peer learning, cross-collaboration to address local issues ​</a:t>
            </a:r>
          </a:p>
          <a:p>
            <a:pPr lvl="1"/>
            <a:r>
              <a:rPr lang="en-US" dirty="0">
                <a:latin typeface="Aptos" panose="020B0004020202020204" pitchFamily="34" charset="0"/>
              </a:rPr>
              <a:t>Ensures PJs understand key regulatory requirements related to designing HOME homebuyer assistance programs ​</a:t>
            </a:r>
          </a:p>
          <a:p>
            <a:pPr lvl="1"/>
            <a:r>
              <a:rPr lang="en-US" dirty="0">
                <a:latin typeface="Aptos" panose="020B0004020202020204" pitchFamily="34" charset="0"/>
              </a:rPr>
              <a:t>Includes required reading, live webinar sessions, prerecorded training content, peer-to-peer discussion forums, case studies, and other exercises​</a:t>
            </a:r>
          </a:p>
          <a:p>
            <a:pPr lvl="1"/>
            <a:r>
              <a:rPr lang="en-US" dirty="0">
                <a:latin typeface="Aptos" panose="020B0004020202020204" pitchFamily="34" charset="0"/>
              </a:rPr>
              <a:t>Completed cohorts in San Francisco, New York and Pittsburgh in 2023​</a:t>
            </a:r>
          </a:p>
          <a:p>
            <a:pPr lvl="1"/>
            <a:r>
              <a:rPr lang="en-US" dirty="0">
                <a:latin typeface="Aptos" panose="020B0004020202020204" pitchFamily="34" charset="0"/>
              </a:rPr>
              <a:t>Deliveries in 2024 include Greensboro, Nashville, and Atlanta​</a:t>
            </a:r>
          </a:p>
          <a:p>
            <a:pPr lvl="1"/>
            <a:r>
              <a:rPr lang="en-US" dirty="0">
                <a:latin typeface="Aptos" panose="020B0004020202020204" pitchFamily="34" charset="0"/>
              </a:rPr>
              <a:t>Registration is announced through your Field Office​</a:t>
            </a:r>
          </a:p>
        </p:txBody>
      </p:sp>
      <p:sp>
        <p:nvSpPr>
          <p:cNvPr id="4" name="Slide Number Placeholder 3">
            <a:extLst>
              <a:ext uri="{FF2B5EF4-FFF2-40B4-BE49-F238E27FC236}">
                <a16:creationId xmlns:a16="http://schemas.microsoft.com/office/drawing/2014/main" id="{100EA1F3-FF8F-C4A3-F27B-E9C1FA3F03AA}"/>
              </a:ext>
            </a:extLst>
          </p:cNvPr>
          <p:cNvSpPr>
            <a:spLocks noGrp="1"/>
          </p:cNvSpPr>
          <p:nvPr>
            <p:ph type="sldNum" sz="quarter" idx="12"/>
          </p:nvPr>
        </p:nvSpPr>
        <p:spPr/>
        <p:txBody>
          <a:bodyPr/>
          <a:lstStyle/>
          <a:p>
            <a:fld id="{2CF8FB2B-0834-4E69-81CF-5D187DC0C246}" type="slidenum">
              <a:rPr lang="en-US" smtClean="0"/>
              <a:t>8</a:t>
            </a:fld>
            <a:endParaRPr lang="en-US"/>
          </a:p>
        </p:txBody>
      </p:sp>
    </p:spTree>
    <p:extLst>
      <p:ext uri="{BB962C8B-B14F-4D97-AF65-F5344CB8AC3E}">
        <p14:creationId xmlns:p14="http://schemas.microsoft.com/office/powerpoint/2010/main" val="1400936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4" name="Rectangle 13">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0"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Isosceles Triangle 23">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Isosceles Triangle 27">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Freeform: Shape 29">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tle 2">
            <a:extLst>
              <a:ext uri="{FF2B5EF4-FFF2-40B4-BE49-F238E27FC236}">
                <a16:creationId xmlns:a16="http://schemas.microsoft.com/office/drawing/2014/main" id="{201463F8-3E62-445B-B19A-1AB8BF57D918}"/>
              </a:ext>
            </a:extLst>
          </p:cNvPr>
          <p:cNvSpPr>
            <a:spLocks noGrp="1"/>
          </p:cNvSpPr>
          <p:nvPr>
            <p:ph type="title"/>
          </p:nvPr>
        </p:nvSpPr>
        <p:spPr>
          <a:xfrm>
            <a:off x="7181723" y="609600"/>
            <a:ext cx="4512989" cy="2227730"/>
          </a:xfrm>
        </p:spPr>
        <p:txBody>
          <a:bodyPr anchor="ctr">
            <a:normAutofit/>
          </a:bodyPr>
          <a:lstStyle/>
          <a:p>
            <a:r>
              <a:rPr lang="en-US" sz="4000" dirty="0">
                <a:solidFill>
                  <a:srgbClr val="FFFFFF"/>
                </a:solidFill>
              </a:rPr>
              <a:t>HOME–ARP Program</a:t>
            </a:r>
          </a:p>
        </p:txBody>
      </p:sp>
      <p:pic>
        <p:nvPicPr>
          <p:cNvPr id="6" name="Picture 5" descr="Logo&#10;&#10;Description automatically generated">
            <a:extLst>
              <a:ext uri="{FF2B5EF4-FFF2-40B4-BE49-F238E27FC236}">
                <a16:creationId xmlns:a16="http://schemas.microsoft.com/office/drawing/2014/main" id="{577EAA0E-64A9-85F2-9276-5B48D77FFA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251" y="2745483"/>
            <a:ext cx="3856774" cy="1455932"/>
          </a:xfrm>
          <a:prstGeom prst="rect">
            <a:avLst/>
          </a:prstGeom>
        </p:spPr>
      </p:pic>
      <p:sp>
        <p:nvSpPr>
          <p:cNvPr id="7" name="Content Placeholder 6">
            <a:extLst>
              <a:ext uri="{FF2B5EF4-FFF2-40B4-BE49-F238E27FC236}">
                <a16:creationId xmlns:a16="http://schemas.microsoft.com/office/drawing/2014/main" id="{C09E212C-8F19-4660-82B6-5313FE4D56C3}"/>
              </a:ext>
            </a:extLst>
          </p:cNvPr>
          <p:cNvSpPr>
            <a:spLocks noGrp="1"/>
          </p:cNvSpPr>
          <p:nvPr>
            <p:ph idx="1"/>
          </p:nvPr>
        </p:nvSpPr>
        <p:spPr>
          <a:xfrm>
            <a:off x="7181725" y="2837329"/>
            <a:ext cx="4512988" cy="3317938"/>
          </a:xfrm>
        </p:spPr>
        <p:txBody>
          <a:bodyPr anchor="t">
            <a:normAutofit/>
          </a:bodyPr>
          <a:lstStyle/>
          <a:p>
            <a:pPr marL="0" indent="0">
              <a:lnSpc>
                <a:spcPct val="90000"/>
              </a:lnSpc>
              <a:buNone/>
            </a:pPr>
            <a:r>
              <a:rPr lang="en-US" sz="1500" dirty="0">
                <a:solidFill>
                  <a:srgbClr val="FFFFFF"/>
                </a:solidFill>
                <a:hlinkClick r:id="rId3"/>
              </a:rPr>
              <a:t>mesbjerg@pascocountyfl.net</a:t>
            </a:r>
            <a:endParaRPr lang="en-US" sz="1500" dirty="0">
              <a:solidFill>
                <a:srgbClr val="FFFFFF"/>
              </a:solidFill>
            </a:endParaRPr>
          </a:p>
          <a:p>
            <a:pPr marL="0" indent="0">
              <a:lnSpc>
                <a:spcPct val="90000"/>
              </a:lnSpc>
              <a:buNone/>
            </a:pPr>
            <a:r>
              <a:rPr lang="en-US" sz="1500" dirty="0">
                <a:solidFill>
                  <a:srgbClr val="FFFFFF"/>
                </a:solidFill>
                <a:hlinkClick r:id="rId4"/>
              </a:rPr>
              <a:t>heather.johnson@davenportiowa.com</a:t>
            </a:r>
            <a:r>
              <a:rPr lang="en-US" sz="1500" dirty="0">
                <a:solidFill>
                  <a:srgbClr val="FFFFFF"/>
                </a:solidFill>
              </a:rPr>
              <a:t> </a:t>
            </a:r>
          </a:p>
          <a:p>
            <a:pPr marL="0" indent="0">
              <a:lnSpc>
                <a:spcPct val="90000"/>
              </a:lnSpc>
              <a:buNone/>
            </a:pPr>
            <a:endParaRPr lang="en-US" sz="1500" dirty="0">
              <a:solidFill>
                <a:srgbClr val="FFFFFF"/>
              </a:solidFill>
            </a:endParaRPr>
          </a:p>
          <a:p>
            <a:pPr marL="0" indent="0">
              <a:lnSpc>
                <a:spcPct val="90000"/>
              </a:lnSpc>
              <a:buNone/>
            </a:pPr>
            <a:endParaRPr lang="en-US" sz="1500" dirty="0">
              <a:solidFill>
                <a:srgbClr val="FFFFFF"/>
              </a:solidFill>
            </a:endParaRPr>
          </a:p>
        </p:txBody>
      </p:sp>
      <p:sp>
        <p:nvSpPr>
          <p:cNvPr id="5" name="Slide Number Placeholder 4">
            <a:extLst>
              <a:ext uri="{FF2B5EF4-FFF2-40B4-BE49-F238E27FC236}">
                <a16:creationId xmlns:a16="http://schemas.microsoft.com/office/drawing/2014/main" id="{6EA797F3-CF9A-43BD-B07F-59D493E082B5}"/>
              </a:ext>
            </a:extLst>
          </p:cNvPr>
          <p:cNvSpPr>
            <a:spLocks noGrp="1"/>
          </p:cNvSpPr>
          <p:nvPr>
            <p:ph type="sldNum" sz="quarter" idx="12"/>
          </p:nvPr>
        </p:nvSpPr>
        <p:spPr>
          <a:xfrm>
            <a:off x="9662553" y="6041362"/>
            <a:ext cx="566186" cy="365125"/>
          </a:xfrm>
        </p:spPr>
        <p:txBody>
          <a:bodyPr>
            <a:normAutofit/>
          </a:bodyPr>
          <a:lstStyle/>
          <a:p>
            <a:pPr>
              <a:spcAft>
                <a:spcPts val="600"/>
              </a:spcAft>
            </a:pPr>
            <a:fld id="{2CF8FB2B-0834-4E69-81CF-5D187DC0C246}" type="slidenum">
              <a:rPr lang="en-US">
                <a:solidFill>
                  <a:srgbClr val="FFFFFF"/>
                </a:solidFill>
              </a:rPr>
              <a:pPr>
                <a:spcAft>
                  <a:spcPts val="600"/>
                </a:spcAft>
              </a:pPr>
              <a:t>9</a:t>
            </a:fld>
            <a:endParaRPr lang="en-US">
              <a:solidFill>
                <a:srgbClr val="FFFFFF"/>
              </a:solidFill>
            </a:endParaRPr>
          </a:p>
        </p:txBody>
      </p:sp>
      <p:pic>
        <p:nvPicPr>
          <p:cNvPr id="2" name="Picture 1" descr="A logo for a company&#10;&#10;Description automatically generated">
            <a:extLst>
              <a:ext uri="{FF2B5EF4-FFF2-40B4-BE49-F238E27FC236}">
                <a16:creationId xmlns:a16="http://schemas.microsoft.com/office/drawing/2014/main" id="{1EEB808E-4A46-8250-082D-AFEC76D2088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1100" y="5839683"/>
            <a:ext cx="1698968" cy="788578"/>
          </a:xfrm>
          <a:prstGeom prst="rect">
            <a:avLst/>
          </a:prstGeom>
        </p:spPr>
      </p:pic>
    </p:spTree>
    <p:extLst>
      <p:ext uri="{BB962C8B-B14F-4D97-AF65-F5344CB8AC3E}">
        <p14:creationId xmlns:p14="http://schemas.microsoft.com/office/powerpoint/2010/main" val="55285770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15978</TotalTime>
  <Words>3077</Words>
  <Application>Microsoft Office PowerPoint</Application>
  <PresentationFormat>Widescreen</PresentationFormat>
  <Paragraphs>303</Paragraphs>
  <Slides>29</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Aptos</vt:lpstr>
      <vt:lpstr>Arial</vt:lpstr>
      <vt:lpstr>Calibri</vt:lpstr>
      <vt:lpstr>Trebuchet MS</vt:lpstr>
      <vt:lpstr>Wingdings</vt:lpstr>
      <vt:lpstr>Wingdings 3</vt:lpstr>
      <vt:lpstr>Facet</vt:lpstr>
      <vt:lpstr>HOME &amp; HOME-ARP Updates</vt:lpstr>
      <vt:lpstr>Topics for Today’s Presentation</vt:lpstr>
      <vt:lpstr>HOME Investment Partnerships Program</vt:lpstr>
      <vt:lpstr>Appropriations and Budget</vt:lpstr>
      <vt:lpstr>HOME Proposed Rulemaking </vt:lpstr>
      <vt:lpstr>HOME Proposed Rulemaking </vt:lpstr>
      <vt:lpstr>HOME Proposed Rule Listening Sessions</vt:lpstr>
      <vt:lpstr>HOME Technical Assistance​</vt:lpstr>
      <vt:lpstr>HOME–ARP Program</vt:lpstr>
      <vt:lpstr>HOME-ARP Program Status</vt:lpstr>
      <vt:lpstr>HOME-ARP Technical Assistance</vt:lpstr>
      <vt:lpstr>TA Products – Resources for Elected Officials</vt:lpstr>
      <vt:lpstr>HOME Performance, Reporting, etc.</vt:lpstr>
      <vt:lpstr>HOME FY 2023 Accomplishments</vt:lpstr>
      <vt:lpstr>Performance Concerns – Slow Commitments</vt:lpstr>
      <vt:lpstr>Performance Concerns – Expiring HOME Grants</vt:lpstr>
      <vt:lpstr>Performance Concerns – Expiring HOME Grants</vt:lpstr>
      <vt:lpstr>CHDO Appropriation Provision Reminder</vt:lpstr>
      <vt:lpstr>Performance Concerns – Timely Project Completion</vt:lpstr>
      <vt:lpstr>IDIS &amp; Reports</vt:lpstr>
      <vt:lpstr>Grant Closeout (HOME &amp; HOME-ARP)</vt:lpstr>
      <vt:lpstr>HOME-ARP IDIS Guidance</vt:lpstr>
      <vt:lpstr>Other Related Topics</vt:lpstr>
      <vt:lpstr>URA Rule Update</vt:lpstr>
      <vt:lpstr>URA Rule Update</vt:lpstr>
      <vt:lpstr>New Energy Standards (HOME)</vt:lpstr>
      <vt:lpstr>New Energy Standards (HOME)</vt:lpstr>
      <vt:lpstr>Other Topics</vt:lpstr>
      <vt:lpstr>Questions?  Peter.H.Huber@hud.gov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Member/First Time Attendee Orientation</dc:title>
  <dc:creator>watson2163</dc:creator>
  <cp:lastModifiedBy>Huber, Peter H</cp:lastModifiedBy>
  <cp:revision>47</cp:revision>
  <dcterms:created xsi:type="dcterms:W3CDTF">2020-06-19T19:41:10Z</dcterms:created>
  <dcterms:modified xsi:type="dcterms:W3CDTF">2024-06-11T12:54:06Z</dcterms:modified>
</cp:coreProperties>
</file>